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9" r:id="rId3"/>
    <p:sldId id="269" r:id="rId4"/>
    <p:sldId id="283" r:id="rId5"/>
    <p:sldId id="282" r:id="rId6"/>
    <p:sldId id="270" r:id="rId7"/>
    <p:sldId id="285" r:id="rId8"/>
    <p:sldId id="280" r:id="rId9"/>
    <p:sldId id="281" r:id="rId10"/>
    <p:sldId id="271" r:id="rId11"/>
    <p:sldId id="289" r:id="rId12"/>
    <p:sldId id="287" r:id="rId13"/>
    <p:sldId id="284" r:id="rId14"/>
    <p:sldId id="288" r:id="rId15"/>
    <p:sldId id="272" r:id="rId16"/>
    <p:sldId id="273" r:id="rId17"/>
    <p:sldId id="290" r:id="rId18"/>
    <p:sldId id="278" r:id="rId19"/>
    <p:sldId id="291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AD1"/>
    <a:srgbClr val="FF9300"/>
    <a:srgbClr val="232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5898B-32BC-8044-86DD-E31F6E970E42}" v="916" dt="2025-04-10T23:37:41.94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7"/>
  </p:normalViewPr>
  <p:slideViewPr>
    <p:cSldViewPr>
      <p:cViewPr varScale="1">
        <p:scale>
          <a:sx n="142" d="100"/>
          <a:sy n="142" d="100"/>
        </p:scale>
        <p:origin x="320" y="192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p1s1_R2kA" TargetMode="External"/><Relationship Id="rId2" Type="http://schemas.openxmlformats.org/officeDocument/2006/relationships/hyperlink" Target="https://www.youtube.com/watch?v=Vj8SNnat2FA" TargetMode="External"/><Relationship Id="rId1" Type="http://schemas.openxmlformats.org/officeDocument/2006/relationships/hyperlink" Target="https://www.youtube.com/watch?v=dvbLrwD2SpA" TargetMode="External"/><Relationship Id="rId6" Type="http://schemas.openxmlformats.org/officeDocument/2006/relationships/hyperlink" Target="https://www.myexcelonline.com/wp-content/uploads/2017/04/Pivot-Table-Cheat-Sheet-New.pdf" TargetMode="External"/><Relationship Id="rId5" Type="http://schemas.openxmlformats.org/officeDocument/2006/relationships/hyperlink" Target="https://www.lumeer.io/pivot-tables-cheatsheet" TargetMode="External"/><Relationship Id="rId4" Type="http://schemas.openxmlformats.org/officeDocument/2006/relationships/hyperlink" Target="https://www.youtube.com/watch?v=h5xf_2o9WT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p1s1_R2kA" TargetMode="External"/><Relationship Id="rId2" Type="http://schemas.openxmlformats.org/officeDocument/2006/relationships/hyperlink" Target="https://www.youtube.com/watch?v=Vj8SNnat2FA" TargetMode="External"/><Relationship Id="rId1" Type="http://schemas.openxmlformats.org/officeDocument/2006/relationships/hyperlink" Target="https://www.youtube.com/watch?v=dvbLrwD2SpA" TargetMode="External"/><Relationship Id="rId6" Type="http://schemas.openxmlformats.org/officeDocument/2006/relationships/hyperlink" Target="https://www.myexcelonline.com/wp-content/uploads/2017/04/Pivot-Table-Cheat-Sheet-New.pdf" TargetMode="External"/><Relationship Id="rId5" Type="http://schemas.openxmlformats.org/officeDocument/2006/relationships/hyperlink" Target="https://www.lumeer.io/pivot-tables-cheatsheet" TargetMode="External"/><Relationship Id="rId4" Type="http://schemas.openxmlformats.org/officeDocument/2006/relationships/hyperlink" Target="https://www.youtube.com/watch?v=h5xf_2o9WT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DD8F6-206A-49FA-A72C-F50B68FCA03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8D4163-4BF5-4AA3-98AA-3D1304FB82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this sounds like your business, then you are likely considering how you can implement </a:t>
          </a:r>
          <a:r>
            <a:rPr lang="en-US" b="1"/>
            <a:t>better data practices </a:t>
          </a:r>
          <a:endParaRPr lang="en-US" b="1" dirty="0"/>
        </a:p>
      </dgm:t>
    </dgm:pt>
    <dgm:pt modelId="{74AE121D-5EA4-484D-80F5-BDC75AFF8369}" type="parTrans" cxnId="{7850D68A-CC89-42D9-ADB6-566FFAD74E99}">
      <dgm:prSet/>
      <dgm:spPr/>
      <dgm:t>
        <a:bodyPr/>
        <a:lstStyle/>
        <a:p>
          <a:endParaRPr lang="en-US"/>
        </a:p>
      </dgm:t>
    </dgm:pt>
    <dgm:pt modelId="{6D701E12-94C8-4DBA-B6F5-9E3F646C0343}" type="sibTrans" cxnId="{7850D68A-CC89-42D9-ADB6-566FFAD74E99}">
      <dgm:prSet/>
      <dgm:spPr/>
      <dgm:t>
        <a:bodyPr/>
        <a:lstStyle/>
        <a:p>
          <a:endParaRPr lang="en-US"/>
        </a:p>
      </dgm:t>
    </dgm:pt>
    <dgm:pt modelId="{5FA9D299-5AF3-4886-ABAD-32198E7B6E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guide will walk you through </a:t>
          </a:r>
          <a:r>
            <a:rPr lang="en-US" b="1" dirty="0"/>
            <a:t>a system</a:t>
          </a:r>
          <a:r>
            <a:rPr lang="en-US" dirty="0"/>
            <a:t> that can be used </a:t>
          </a:r>
          <a:r>
            <a:rPr lang="en-US" b="1" dirty="0"/>
            <a:t>to extract value from your data in-house </a:t>
          </a:r>
        </a:p>
      </dgm:t>
    </dgm:pt>
    <dgm:pt modelId="{ED1FF909-436A-4AD8-B357-A708652ECA46}" type="parTrans" cxnId="{78BB6CE2-CF05-44C4-958F-C38CBB6430F5}">
      <dgm:prSet/>
      <dgm:spPr/>
      <dgm:t>
        <a:bodyPr/>
        <a:lstStyle/>
        <a:p>
          <a:endParaRPr lang="en-US"/>
        </a:p>
      </dgm:t>
    </dgm:pt>
    <dgm:pt modelId="{2B0FAE21-67F2-46A5-9F64-0889C514C65D}" type="sibTrans" cxnId="{78BB6CE2-CF05-44C4-958F-C38CBB6430F5}">
      <dgm:prSet/>
      <dgm:spPr/>
      <dgm:t>
        <a:bodyPr/>
        <a:lstStyle/>
        <a:p>
          <a:endParaRPr lang="en-US"/>
        </a:p>
      </dgm:t>
    </dgm:pt>
    <dgm:pt modelId="{799A2FAB-AB03-4E1D-9C43-160E0AF48B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the end you will not only be able to make more </a:t>
          </a:r>
          <a:r>
            <a:rPr lang="en-US" b="1"/>
            <a:t>data-driven business decisions</a:t>
          </a:r>
          <a:r>
            <a:rPr lang="en-US"/>
            <a:t>, but you will also have a strong foundation to effectively </a:t>
          </a:r>
          <a:r>
            <a:rPr lang="en-US" b="1"/>
            <a:t>organize information </a:t>
          </a:r>
          <a:r>
            <a:rPr lang="en-US"/>
            <a:t>in a way that </a:t>
          </a:r>
          <a:r>
            <a:rPr lang="en-US" b="1"/>
            <a:t>is informative and directional    </a:t>
          </a:r>
          <a:endParaRPr lang="en-US" b="1" dirty="0"/>
        </a:p>
      </dgm:t>
    </dgm:pt>
    <dgm:pt modelId="{58049A6E-76C2-485D-8C67-6A22263C72CA}" type="parTrans" cxnId="{1F5C2D80-DFDC-40AE-94C6-000CB5909358}">
      <dgm:prSet/>
      <dgm:spPr/>
      <dgm:t>
        <a:bodyPr/>
        <a:lstStyle/>
        <a:p>
          <a:endParaRPr lang="en-US"/>
        </a:p>
      </dgm:t>
    </dgm:pt>
    <dgm:pt modelId="{4BEEE5AB-6174-41A3-9E3A-F21E354839CA}" type="sibTrans" cxnId="{1F5C2D80-DFDC-40AE-94C6-000CB5909358}">
      <dgm:prSet/>
      <dgm:spPr/>
      <dgm:t>
        <a:bodyPr/>
        <a:lstStyle/>
        <a:p>
          <a:endParaRPr lang="en-US"/>
        </a:p>
      </dgm:t>
    </dgm:pt>
    <dgm:pt modelId="{D0A6C95C-7DEA-4004-BBBA-B0BFD53CECA2}" type="pres">
      <dgm:prSet presAssocID="{E64DD8F6-206A-49FA-A72C-F50B68FCA03C}" presName="root" presStyleCnt="0">
        <dgm:presLayoutVars>
          <dgm:dir/>
          <dgm:resizeHandles val="exact"/>
        </dgm:presLayoutVars>
      </dgm:prSet>
      <dgm:spPr/>
    </dgm:pt>
    <dgm:pt modelId="{7A828080-E4FA-4F84-A258-7F37B029E549}" type="pres">
      <dgm:prSet presAssocID="{448D4163-4BF5-4AA3-98AA-3D1304FB829D}" presName="compNode" presStyleCnt="0"/>
      <dgm:spPr/>
    </dgm:pt>
    <dgm:pt modelId="{56DF54EC-ACD3-4F37-961C-D2D6265A6299}" type="pres">
      <dgm:prSet presAssocID="{448D4163-4BF5-4AA3-98AA-3D1304FB829D}" presName="bgRect" presStyleLbl="bgShp" presStyleIdx="0" presStyleCnt="3"/>
      <dgm:spPr/>
    </dgm:pt>
    <dgm:pt modelId="{9C414647-530F-4D9C-A01B-1F00D1AB5670}" type="pres">
      <dgm:prSet presAssocID="{448D4163-4BF5-4AA3-98AA-3D1304FB8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3BB563EF-6109-451F-A29B-BFBF4241BF19}" type="pres">
      <dgm:prSet presAssocID="{448D4163-4BF5-4AA3-98AA-3D1304FB829D}" presName="spaceRect" presStyleCnt="0"/>
      <dgm:spPr/>
    </dgm:pt>
    <dgm:pt modelId="{F999F1BF-F373-47BE-95F6-070DCAE12C30}" type="pres">
      <dgm:prSet presAssocID="{448D4163-4BF5-4AA3-98AA-3D1304FB829D}" presName="parTx" presStyleLbl="revTx" presStyleIdx="0" presStyleCnt="3">
        <dgm:presLayoutVars>
          <dgm:chMax val="0"/>
          <dgm:chPref val="0"/>
        </dgm:presLayoutVars>
      </dgm:prSet>
      <dgm:spPr/>
    </dgm:pt>
    <dgm:pt modelId="{ACC14133-8F4A-4295-B480-29AD6C537686}" type="pres">
      <dgm:prSet presAssocID="{6D701E12-94C8-4DBA-B6F5-9E3F646C0343}" presName="sibTrans" presStyleCnt="0"/>
      <dgm:spPr/>
    </dgm:pt>
    <dgm:pt modelId="{6D84318F-551B-499D-A9AC-F562B9AA8C41}" type="pres">
      <dgm:prSet presAssocID="{5FA9D299-5AF3-4886-ABAD-32198E7B6E15}" presName="compNode" presStyleCnt="0"/>
      <dgm:spPr/>
    </dgm:pt>
    <dgm:pt modelId="{EEE4A535-3422-4367-ACEB-86CB3221FA77}" type="pres">
      <dgm:prSet presAssocID="{5FA9D299-5AF3-4886-ABAD-32198E7B6E15}" presName="bgRect" presStyleLbl="bgShp" presStyleIdx="1" presStyleCnt="3"/>
      <dgm:spPr/>
    </dgm:pt>
    <dgm:pt modelId="{4B9A792E-4D3F-4AEC-8BD9-17C9E235ECD5}" type="pres">
      <dgm:prSet presAssocID="{5FA9D299-5AF3-4886-ABAD-32198E7B6E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CDFC533-9D17-4FF5-A79C-57796494A0D7}" type="pres">
      <dgm:prSet presAssocID="{5FA9D299-5AF3-4886-ABAD-32198E7B6E15}" presName="spaceRect" presStyleCnt="0"/>
      <dgm:spPr/>
    </dgm:pt>
    <dgm:pt modelId="{918CC079-EB68-46EA-8E22-49CF47F61096}" type="pres">
      <dgm:prSet presAssocID="{5FA9D299-5AF3-4886-ABAD-32198E7B6E15}" presName="parTx" presStyleLbl="revTx" presStyleIdx="1" presStyleCnt="3">
        <dgm:presLayoutVars>
          <dgm:chMax val="0"/>
          <dgm:chPref val="0"/>
        </dgm:presLayoutVars>
      </dgm:prSet>
      <dgm:spPr/>
    </dgm:pt>
    <dgm:pt modelId="{129DC300-7F9D-44FD-A555-5646A21292D1}" type="pres">
      <dgm:prSet presAssocID="{2B0FAE21-67F2-46A5-9F64-0889C514C65D}" presName="sibTrans" presStyleCnt="0"/>
      <dgm:spPr/>
    </dgm:pt>
    <dgm:pt modelId="{A91F5216-CBB3-4FB9-97DC-1C0C1AC2ECBC}" type="pres">
      <dgm:prSet presAssocID="{799A2FAB-AB03-4E1D-9C43-160E0AF48B3B}" presName="compNode" presStyleCnt="0"/>
      <dgm:spPr/>
    </dgm:pt>
    <dgm:pt modelId="{B1027A54-B738-4021-8CE6-CDA9CA64D23C}" type="pres">
      <dgm:prSet presAssocID="{799A2FAB-AB03-4E1D-9C43-160E0AF48B3B}" presName="bgRect" presStyleLbl="bgShp" presStyleIdx="2" presStyleCnt="3"/>
      <dgm:spPr/>
    </dgm:pt>
    <dgm:pt modelId="{E6A6A293-556E-485F-8FDA-1CFAB1F4D66E}" type="pres">
      <dgm:prSet presAssocID="{799A2FAB-AB03-4E1D-9C43-160E0AF48B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6C12FD1-265B-486D-8B45-4B4360D3F1A5}" type="pres">
      <dgm:prSet presAssocID="{799A2FAB-AB03-4E1D-9C43-160E0AF48B3B}" presName="spaceRect" presStyleCnt="0"/>
      <dgm:spPr/>
    </dgm:pt>
    <dgm:pt modelId="{2E5586D8-B16E-4D92-AF64-81EC2B868DD7}" type="pres">
      <dgm:prSet presAssocID="{799A2FAB-AB03-4E1D-9C43-160E0AF48B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425740-48B0-4F4E-AD8C-E4B190056514}" type="presOf" srcId="{5FA9D299-5AF3-4886-ABAD-32198E7B6E15}" destId="{918CC079-EB68-46EA-8E22-49CF47F61096}" srcOrd="0" destOrd="0" presId="urn:microsoft.com/office/officeart/2018/2/layout/IconVerticalSolidList"/>
    <dgm:cxn modelId="{1F5C2D80-DFDC-40AE-94C6-000CB5909358}" srcId="{E64DD8F6-206A-49FA-A72C-F50B68FCA03C}" destId="{799A2FAB-AB03-4E1D-9C43-160E0AF48B3B}" srcOrd="2" destOrd="0" parTransId="{58049A6E-76C2-485D-8C67-6A22263C72CA}" sibTransId="{4BEEE5AB-6174-41A3-9E3A-F21E354839CA}"/>
    <dgm:cxn modelId="{7850D68A-CC89-42D9-ADB6-566FFAD74E99}" srcId="{E64DD8F6-206A-49FA-A72C-F50B68FCA03C}" destId="{448D4163-4BF5-4AA3-98AA-3D1304FB829D}" srcOrd="0" destOrd="0" parTransId="{74AE121D-5EA4-484D-80F5-BDC75AFF8369}" sibTransId="{6D701E12-94C8-4DBA-B6F5-9E3F646C0343}"/>
    <dgm:cxn modelId="{E9BE12A4-749F-B34D-85E2-E724E8EC4CC1}" type="presOf" srcId="{E64DD8F6-206A-49FA-A72C-F50B68FCA03C}" destId="{D0A6C95C-7DEA-4004-BBBA-B0BFD53CECA2}" srcOrd="0" destOrd="0" presId="urn:microsoft.com/office/officeart/2018/2/layout/IconVerticalSolidList"/>
    <dgm:cxn modelId="{FC3D19DF-CC54-544F-BEA7-4247FEA5CFA9}" type="presOf" srcId="{448D4163-4BF5-4AA3-98AA-3D1304FB829D}" destId="{F999F1BF-F373-47BE-95F6-070DCAE12C30}" srcOrd="0" destOrd="0" presId="urn:microsoft.com/office/officeart/2018/2/layout/IconVerticalSolidList"/>
    <dgm:cxn modelId="{78BB6CE2-CF05-44C4-958F-C38CBB6430F5}" srcId="{E64DD8F6-206A-49FA-A72C-F50B68FCA03C}" destId="{5FA9D299-5AF3-4886-ABAD-32198E7B6E15}" srcOrd="1" destOrd="0" parTransId="{ED1FF909-436A-4AD8-B357-A708652ECA46}" sibTransId="{2B0FAE21-67F2-46A5-9F64-0889C514C65D}"/>
    <dgm:cxn modelId="{160E78EB-FCF5-2B45-B0F0-869020FD566C}" type="presOf" srcId="{799A2FAB-AB03-4E1D-9C43-160E0AF48B3B}" destId="{2E5586D8-B16E-4D92-AF64-81EC2B868DD7}" srcOrd="0" destOrd="0" presId="urn:microsoft.com/office/officeart/2018/2/layout/IconVerticalSolidList"/>
    <dgm:cxn modelId="{8E40C822-45DA-594C-B09C-65F86F1F37FF}" type="presParOf" srcId="{D0A6C95C-7DEA-4004-BBBA-B0BFD53CECA2}" destId="{7A828080-E4FA-4F84-A258-7F37B029E549}" srcOrd="0" destOrd="0" presId="urn:microsoft.com/office/officeart/2018/2/layout/IconVerticalSolidList"/>
    <dgm:cxn modelId="{EB06EC6A-3FF7-6840-A220-A9DAC76BD3A2}" type="presParOf" srcId="{7A828080-E4FA-4F84-A258-7F37B029E549}" destId="{56DF54EC-ACD3-4F37-961C-D2D6265A6299}" srcOrd="0" destOrd="0" presId="urn:microsoft.com/office/officeart/2018/2/layout/IconVerticalSolidList"/>
    <dgm:cxn modelId="{07CA2919-BA4D-DD47-B175-0CD4BA17E680}" type="presParOf" srcId="{7A828080-E4FA-4F84-A258-7F37B029E549}" destId="{9C414647-530F-4D9C-A01B-1F00D1AB5670}" srcOrd="1" destOrd="0" presId="urn:microsoft.com/office/officeart/2018/2/layout/IconVerticalSolidList"/>
    <dgm:cxn modelId="{0F9E195C-7F89-2046-876E-D585B17CD15B}" type="presParOf" srcId="{7A828080-E4FA-4F84-A258-7F37B029E549}" destId="{3BB563EF-6109-451F-A29B-BFBF4241BF19}" srcOrd="2" destOrd="0" presId="urn:microsoft.com/office/officeart/2018/2/layout/IconVerticalSolidList"/>
    <dgm:cxn modelId="{BADDF258-90CD-2540-9895-8E4986763D71}" type="presParOf" srcId="{7A828080-E4FA-4F84-A258-7F37B029E549}" destId="{F999F1BF-F373-47BE-95F6-070DCAE12C30}" srcOrd="3" destOrd="0" presId="urn:microsoft.com/office/officeart/2018/2/layout/IconVerticalSolidList"/>
    <dgm:cxn modelId="{738DABDF-12CE-114E-AD2C-4F7E647A25C6}" type="presParOf" srcId="{D0A6C95C-7DEA-4004-BBBA-B0BFD53CECA2}" destId="{ACC14133-8F4A-4295-B480-29AD6C537686}" srcOrd="1" destOrd="0" presId="urn:microsoft.com/office/officeart/2018/2/layout/IconVerticalSolidList"/>
    <dgm:cxn modelId="{CEA6BEBE-515F-024B-BC8D-9CF0EA606B8C}" type="presParOf" srcId="{D0A6C95C-7DEA-4004-BBBA-B0BFD53CECA2}" destId="{6D84318F-551B-499D-A9AC-F562B9AA8C41}" srcOrd="2" destOrd="0" presId="urn:microsoft.com/office/officeart/2018/2/layout/IconVerticalSolidList"/>
    <dgm:cxn modelId="{FFAF8C61-1CFF-D043-98E4-58D699DDC9CF}" type="presParOf" srcId="{6D84318F-551B-499D-A9AC-F562B9AA8C41}" destId="{EEE4A535-3422-4367-ACEB-86CB3221FA77}" srcOrd="0" destOrd="0" presId="urn:microsoft.com/office/officeart/2018/2/layout/IconVerticalSolidList"/>
    <dgm:cxn modelId="{18F6E3D7-C3F6-A944-8FEE-CD19DC58921B}" type="presParOf" srcId="{6D84318F-551B-499D-A9AC-F562B9AA8C41}" destId="{4B9A792E-4D3F-4AEC-8BD9-17C9E235ECD5}" srcOrd="1" destOrd="0" presId="urn:microsoft.com/office/officeart/2018/2/layout/IconVerticalSolidList"/>
    <dgm:cxn modelId="{8E8AFF13-BCDE-3A43-A63F-AF215DEF16CA}" type="presParOf" srcId="{6D84318F-551B-499D-A9AC-F562B9AA8C41}" destId="{ECDFC533-9D17-4FF5-A79C-57796494A0D7}" srcOrd="2" destOrd="0" presId="urn:microsoft.com/office/officeart/2018/2/layout/IconVerticalSolidList"/>
    <dgm:cxn modelId="{8DB9DA09-9121-EB47-A5C5-653D390218BF}" type="presParOf" srcId="{6D84318F-551B-499D-A9AC-F562B9AA8C41}" destId="{918CC079-EB68-46EA-8E22-49CF47F61096}" srcOrd="3" destOrd="0" presId="urn:microsoft.com/office/officeart/2018/2/layout/IconVerticalSolidList"/>
    <dgm:cxn modelId="{6383ADFB-AD68-9F49-A495-C48A7AD6D502}" type="presParOf" srcId="{D0A6C95C-7DEA-4004-BBBA-B0BFD53CECA2}" destId="{129DC300-7F9D-44FD-A555-5646A21292D1}" srcOrd="3" destOrd="0" presId="urn:microsoft.com/office/officeart/2018/2/layout/IconVerticalSolidList"/>
    <dgm:cxn modelId="{8E36BE8B-A995-A447-AF9C-13B79FADBBC6}" type="presParOf" srcId="{D0A6C95C-7DEA-4004-BBBA-B0BFD53CECA2}" destId="{A91F5216-CBB3-4FB9-97DC-1C0C1AC2ECBC}" srcOrd="4" destOrd="0" presId="urn:microsoft.com/office/officeart/2018/2/layout/IconVerticalSolidList"/>
    <dgm:cxn modelId="{8F451053-C2A1-F54F-BF74-EF94C9B7231A}" type="presParOf" srcId="{A91F5216-CBB3-4FB9-97DC-1C0C1AC2ECBC}" destId="{B1027A54-B738-4021-8CE6-CDA9CA64D23C}" srcOrd="0" destOrd="0" presId="urn:microsoft.com/office/officeart/2018/2/layout/IconVerticalSolidList"/>
    <dgm:cxn modelId="{8CE8DDA6-620C-8145-8DDD-1D429259B5B0}" type="presParOf" srcId="{A91F5216-CBB3-4FB9-97DC-1C0C1AC2ECBC}" destId="{E6A6A293-556E-485F-8FDA-1CFAB1F4D66E}" srcOrd="1" destOrd="0" presId="urn:microsoft.com/office/officeart/2018/2/layout/IconVerticalSolidList"/>
    <dgm:cxn modelId="{BAA388EB-095E-894B-A27D-9B4E58AD00C6}" type="presParOf" srcId="{A91F5216-CBB3-4FB9-97DC-1C0C1AC2ECBC}" destId="{26C12FD1-265B-486D-8B45-4B4360D3F1A5}" srcOrd="2" destOrd="0" presId="urn:microsoft.com/office/officeart/2018/2/layout/IconVerticalSolidList"/>
    <dgm:cxn modelId="{BD71D47F-A702-8642-A366-994454B961BC}" type="presParOf" srcId="{A91F5216-CBB3-4FB9-97DC-1C0C1AC2ECBC}" destId="{2E5586D8-B16E-4D92-AF64-81EC2B868D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BA846-66DF-4A76-8538-31AA3E5940D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C31A40-294C-4137-8BBE-4508BF0B40C0}">
      <dgm:prSet/>
      <dgm:spPr/>
      <dgm:t>
        <a:bodyPr/>
        <a:lstStyle/>
        <a:p>
          <a:r>
            <a:rPr lang="en-US" dirty="0"/>
            <a:t>1. What are Pivot Tables? </a:t>
          </a:r>
        </a:p>
      </dgm:t>
    </dgm:pt>
    <dgm:pt modelId="{6B9A26D5-8DA0-4731-9FB1-6FD2A942EEA2}" type="parTrans" cxnId="{B39865D0-5310-4666-BAD6-561B52E8C512}">
      <dgm:prSet/>
      <dgm:spPr/>
      <dgm:t>
        <a:bodyPr/>
        <a:lstStyle/>
        <a:p>
          <a:endParaRPr lang="en-US"/>
        </a:p>
      </dgm:t>
    </dgm:pt>
    <dgm:pt modelId="{5E9CEB3F-2FB0-4231-82DB-A9A4EEF8E8B9}" type="sibTrans" cxnId="{B39865D0-5310-4666-BAD6-561B52E8C512}">
      <dgm:prSet/>
      <dgm:spPr/>
      <dgm:t>
        <a:bodyPr/>
        <a:lstStyle/>
        <a:p>
          <a:endParaRPr lang="en-US"/>
        </a:p>
      </dgm:t>
    </dgm:pt>
    <dgm:pt modelId="{20E5D18A-1AD0-46BE-BC86-789CAFDFAD7A}">
      <dgm:prSet/>
      <dgm:spPr/>
      <dgm:t>
        <a:bodyPr/>
        <a:lstStyle/>
        <a:p>
          <a:r>
            <a:rPr lang="en-US" dirty="0"/>
            <a:t>2. How Pivot Tables Help With Data Management </a:t>
          </a:r>
        </a:p>
      </dgm:t>
    </dgm:pt>
    <dgm:pt modelId="{217DA286-61E9-4D8F-BD79-C4EAE9332DB2}" type="parTrans" cxnId="{D57670E6-18A9-4090-9067-3483763E8F2B}">
      <dgm:prSet/>
      <dgm:spPr/>
      <dgm:t>
        <a:bodyPr/>
        <a:lstStyle/>
        <a:p>
          <a:endParaRPr lang="en-US"/>
        </a:p>
      </dgm:t>
    </dgm:pt>
    <dgm:pt modelId="{426748F2-3336-4DB1-B00B-CB7D944D0A5B}" type="sibTrans" cxnId="{D57670E6-18A9-4090-9067-3483763E8F2B}">
      <dgm:prSet/>
      <dgm:spPr/>
      <dgm:t>
        <a:bodyPr/>
        <a:lstStyle/>
        <a:p>
          <a:endParaRPr lang="en-US"/>
        </a:p>
      </dgm:t>
    </dgm:pt>
    <dgm:pt modelId="{D009866F-3614-49C2-907E-64741726020B}">
      <dgm:prSet/>
      <dgm:spPr/>
      <dgm:t>
        <a:bodyPr/>
        <a:lstStyle/>
        <a:p>
          <a:r>
            <a:rPr lang="en-US" dirty="0"/>
            <a:t>3. Common Objections to Pivot Tables </a:t>
          </a:r>
        </a:p>
      </dgm:t>
    </dgm:pt>
    <dgm:pt modelId="{64F080D1-E0C6-44D4-8B96-5E04A2549EE2}" type="parTrans" cxnId="{F697341B-6AC6-4F4E-9BD9-CCC153D43F3D}">
      <dgm:prSet/>
      <dgm:spPr/>
      <dgm:t>
        <a:bodyPr/>
        <a:lstStyle/>
        <a:p>
          <a:endParaRPr lang="en-US"/>
        </a:p>
      </dgm:t>
    </dgm:pt>
    <dgm:pt modelId="{07E22855-5ABF-4FED-BE91-091CA91F1FF6}" type="sibTrans" cxnId="{F697341B-6AC6-4F4E-9BD9-CCC153D43F3D}">
      <dgm:prSet/>
      <dgm:spPr/>
      <dgm:t>
        <a:bodyPr/>
        <a:lstStyle/>
        <a:p>
          <a:endParaRPr lang="en-US"/>
        </a:p>
      </dgm:t>
    </dgm:pt>
    <dgm:pt modelId="{EA90962E-7754-46C3-BC00-3D2D908323DD}">
      <dgm:prSet/>
      <dgm:spPr/>
      <dgm:t>
        <a:bodyPr/>
        <a:lstStyle/>
        <a:p>
          <a:r>
            <a:rPr lang="en-US" dirty="0"/>
            <a:t>4. How to Create Pivot Tables in Microsoft Excel </a:t>
          </a:r>
        </a:p>
      </dgm:t>
    </dgm:pt>
    <dgm:pt modelId="{A5526290-B0B3-487A-9F6B-8DB686B4C768}" type="parTrans" cxnId="{6BDE7AC4-8D6F-4ABA-8B82-233AABBBB4FA}">
      <dgm:prSet/>
      <dgm:spPr/>
      <dgm:t>
        <a:bodyPr/>
        <a:lstStyle/>
        <a:p>
          <a:endParaRPr lang="en-US"/>
        </a:p>
      </dgm:t>
    </dgm:pt>
    <dgm:pt modelId="{E198BD0B-71CF-4C4F-AE8C-5D559BED1160}" type="sibTrans" cxnId="{6BDE7AC4-8D6F-4ABA-8B82-233AABBBB4FA}">
      <dgm:prSet/>
      <dgm:spPr/>
      <dgm:t>
        <a:bodyPr/>
        <a:lstStyle/>
        <a:p>
          <a:endParaRPr lang="en-US"/>
        </a:p>
      </dgm:t>
    </dgm:pt>
    <dgm:pt modelId="{AF2D87A9-F7D0-46B8-8416-2AC997948B38}">
      <dgm:prSet/>
      <dgm:spPr/>
      <dgm:t>
        <a:bodyPr/>
        <a:lstStyle/>
        <a:p>
          <a:r>
            <a:rPr lang="en-US" dirty="0"/>
            <a:t>5. The Benefits &amp; Limitations of Pivot Tables </a:t>
          </a:r>
        </a:p>
      </dgm:t>
    </dgm:pt>
    <dgm:pt modelId="{EC89B0E3-BCED-46BD-9F7C-DC6EB4C0BF2B}" type="parTrans" cxnId="{377753D7-DC32-41FC-B004-C0F55F266793}">
      <dgm:prSet/>
      <dgm:spPr/>
      <dgm:t>
        <a:bodyPr/>
        <a:lstStyle/>
        <a:p>
          <a:endParaRPr lang="en-US"/>
        </a:p>
      </dgm:t>
    </dgm:pt>
    <dgm:pt modelId="{F84DFCA6-67A3-4E16-A410-AB724709F2C7}" type="sibTrans" cxnId="{377753D7-DC32-41FC-B004-C0F55F266793}">
      <dgm:prSet/>
      <dgm:spPr/>
      <dgm:t>
        <a:bodyPr/>
        <a:lstStyle/>
        <a:p>
          <a:endParaRPr lang="en-US"/>
        </a:p>
      </dgm:t>
    </dgm:pt>
    <dgm:pt modelId="{378AE6A2-FA7C-4F39-96C1-421DF88773D7}">
      <dgm:prSet/>
      <dgm:spPr/>
      <dgm:t>
        <a:bodyPr/>
        <a:lstStyle/>
        <a:p>
          <a:r>
            <a:rPr lang="en-US" dirty="0"/>
            <a:t>6. Common Challenges With Pivot Tables &amp; How to Overcome Them </a:t>
          </a:r>
        </a:p>
      </dgm:t>
    </dgm:pt>
    <dgm:pt modelId="{C16D1FA5-4AD6-4207-B84D-6E1F8C486B02}" type="parTrans" cxnId="{978BA830-5FBE-4B98-AAFF-B2C963402E59}">
      <dgm:prSet/>
      <dgm:spPr/>
      <dgm:t>
        <a:bodyPr/>
        <a:lstStyle/>
        <a:p>
          <a:endParaRPr lang="en-US"/>
        </a:p>
      </dgm:t>
    </dgm:pt>
    <dgm:pt modelId="{A2BA01BE-4560-4269-BC62-CCCBDC1A56FE}" type="sibTrans" cxnId="{978BA830-5FBE-4B98-AAFF-B2C963402E59}">
      <dgm:prSet/>
      <dgm:spPr/>
      <dgm:t>
        <a:bodyPr/>
        <a:lstStyle/>
        <a:p>
          <a:endParaRPr lang="en-US"/>
        </a:p>
      </dgm:t>
    </dgm:pt>
    <dgm:pt modelId="{20996024-1B08-4564-9F5D-BE74018BC513}">
      <dgm:prSet/>
      <dgm:spPr/>
      <dgm:t>
        <a:bodyPr/>
        <a:lstStyle/>
        <a:p>
          <a:r>
            <a:rPr lang="en-US" dirty="0"/>
            <a:t>7. General Tips to Improve Pivot Tables </a:t>
          </a:r>
        </a:p>
      </dgm:t>
    </dgm:pt>
    <dgm:pt modelId="{E8137890-C71C-4462-AF05-6C4EE10990A4}" type="parTrans" cxnId="{85A3A2D2-BAB9-4342-BFED-928D4EDCF54A}">
      <dgm:prSet/>
      <dgm:spPr/>
      <dgm:t>
        <a:bodyPr/>
        <a:lstStyle/>
        <a:p>
          <a:endParaRPr lang="en-US"/>
        </a:p>
      </dgm:t>
    </dgm:pt>
    <dgm:pt modelId="{DAE19EAD-6464-44E4-B2BB-DDD99575DB7B}" type="sibTrans" cxnId="{85A3A2D2-BAB9-4342-BFED-928D4EDCF54A}">
      <dgm:prSet/>
      <dgm:spPr/>
      <dgm:t>
        <a:bodyPr/>
        <a:lstStyle/>
        <a:p>
          <a:endParaRPr lang="en-US"/>
        </a:p>
      </dgm:t>
    </dgm:pt>
    <dgm:pt modelId="{12944A8A-9D61-4A91-AF47-C54F79B86305}">
      <dgm:prSet/>
      <dgm:spPr/>
      <dgm:t>
        <a:bodyPr/>
        <a:lstStyle/>
        <a:p>
          <a:r>
            <a:rPr lang="en-US" dirty="0"/>
            <a:t>8. Additional Resources </a:t>
          </a:r>
        </a:p>
      </dgm:t>
    </dgm:pt>
    <dgm:pt modelId="{ECB302B9-0034-4DDF-9DCC-28FE67975879}" type="parTrans" cxnId="{162F79CD-D282-4614-959D-8C6F3C88CF1F}">
      <dgm:prSet/>
      <dgm:spPr/>
      <dgm:t>
        <a:bodyPr/>
        <a:lstStyle/>
        <a:p>
          <a:endParaRPr lang="en-US"/>
        </a:p>
      </dgm:t>
    </dgm:pt>
    <dgm:pt modelId="{1C93B73D-EF14-4578-A207-6922568A58B5}" type="sibTrans" cxnId="{162F79CD-D282-4614-959D-8C6F3C88CF1F}">
      <dgm:prSet/>
      <dgm:spPr/>
      <dgm:t>
        <a:bodyPr/>
        <a:lstStyle/>
        <a:p>
          <a:endParaRPr lang="en-US"/>
        </a:p>
      </dgm:t>
    </dgm:pt>
    <dgm:pt modelId="{63D32FC9-0AE2-0C48-8796-B291853C4F48}" type="pres">
      <dgm:prSet presAssocID="{FD9BA846-66DF-4A76-8538-31AA3E5940DA}" presName="vert0" presStyleCnt="0">
        <dgm:presLayoutVars>
          <dgm:dir/>
          <dgm:animOne val="branch"/>
          <dgm:animLvl val="lvl"/>
        </dgm:presLayoutVars>
      </dgm:prSet>
      <dgm:spPr/>
    </dgm:pt>
    <dgm:pt modelId="{7833F7BE-9B2D-984C-BD33-6B788FEE300D}" type="pres">
      <dgm:prSet presAssocID="{FEC31A40-294C-4137-8BBE-4508BF0B40C0}" presName="thickLine" presStyleLbl="alignNode1" presStyleIdx="0" presStyleCnt="8"/>
      <dgm:spPr/>
    </dgm:pt>
    <dgm:pt modelId="{8411695F-E663-6E49-911C-E0E58AFE7526}" type="pres">
      <dgm:prSet presAssocID="{FEC31A40-294C-4137-8BBE-4508BF0B40C0}" presName="horz1" presStyleCnt="0"/>
      <dgm:spPr/>
    </dgm:pt>
    <dgm:pt modelId="{69672F32-54B5-3745-9B3A-C781664E0489}" type="pres">
      <dgm:prSet presAssocID="{FEC31A40-294C-4137-8BBE-4508BF0B40C0}" presName="tx1" presStyleLbl="revTx" presStyleIdx="0" presStyleCnt="8"/>
      <dgm:spPr/>
    </dgm:pt>
    <dgm:pt modelId="{0744E157-AC75-1E48-8D13-950FCF96F438}" type="pres">
      <dgm:prSet presAssocID="{FEC31A40-294C-4137-8BBE-4508BF0B40C0}" presName="vert1" presStyleCnt="0"/>
      <dgm:spPr/>
    </dgm:pt>
    <dgm:pt modelId="{C7375239-920E-ED45-BE20-3B261845C836}" type="pres">
      <dgm:prSet presAssocID="{20E5D18A-1AD0-46BE-BC86-789CAFDFAD7A}" presName="thickLine" presStyleLbl="alignNode1" presStyleIdx="1" presStyleCnt="8"/>
      <dgm:spPr/>
    </dgm:pt>
    <dgm:pt modelId="{7D66EB04-D6F5-374D-8EB0-593F8B09787D}" type="pres">
      <dgm:prSet presAssocID="{20E5D18A-1AD0-46BE-BC86-789CAFDFAD7A}" presName="horz1" presStyleCnt="0"/>
      <dgm:spPr/>
    </dgm:pt>
    <dgm:pt modelId="{E67AAB4A-67BF-FC40-A7FA-5DC1BACEF7F3}" type="pres">
      <dgm:prSet presAssocID="{20E5D18A-1AD0-46BE-BC86-789CAFDFAD7A}" presName="tx1" presStyleLbl="revTx" presStyleIdx="1" presStyleCnt="8"/>
      <dgm:spPr/>
    </dgm:pt>
    <dgm:pt modelId="{3701D74B-B567-6B40-8571-71C95EC59EF9}" type="pres">
      <dgm:prSet presAssocID="{20E5D18A-1AD0-46BE-BC86-789CAFDFAD7A}" presName="vert1" presStyleCnt="0"/>
      <dgm:spPr/>
    </dgm:pt>
    <dgm:pt modelId="{1ADB3249-B5AE-8243-83FA-47E3C971DDEC}" type="pres">
      <dgm:prSet presAssocID="{D009866F-3614-49C2-907E-64741726020B}" presName="thickLine" presStyleLbl="alignNode1" presStyleIdx="2" presStyleCnt="8"/>
      <dgm:spPr/>
    </dgm:pt>
    <dgm:pt modelId="{9C927663-9049-8849-BB85-7D87CE5B69CE}" type="pres">
      <dgm:prSet presAssocID="{D009866F-3614-49C2-907E-64741726020B}" presName="horz1" presStyleCnt="0"/>
      <dgm:spPr/>
    </dgm:pt>
    <dgm:pt modelId="{BBD7221F-0EE7-AB48-8B07-F2767C8A4302}" type="pres">
      <dgm:prSet presAssocID="{D009866F-3614-49C2-907E-64741726020B}" presName="tx1" presStyleLbl="revTx" presStyleIdx="2" presStyleCnt="8"/>
      <dgm:spPr/>
    </dgm:pt>
    <dgm:pt modelId="{044431A2-807A-634A-9DAB-142ABE4BFAAE}" type="pres">
      <dgm:prSet presAssocID="{D009866F-3614-49C2-907E-64741726020B}" presName="vert1" presStyleCnt="0"/>
      <dgm:spPr/>
    </dgm:pt>
    <dgm:pt modelId="{6B3A05BF-062F-6F4F-BB96-DE6C916B0A75}" type="pres">
      <dgm:prSet presAssocID="{EA90962E-7754-46C3-BC00-3D2D908323DD}" presName="thickLine" presStyleLbl="alignNode1" presStyleIdx="3" presStyleCnt="8"/>
      <dgm:spPr/>
    </dgm:pt>
    <dgm:pt modelId="{E75CDF62-26D3-614C-8D11-64F607E6B412}" type="pres">
      <dgm:prSet presAssocID="{EA90962E-7754-46C3-BC00-3D2D908323DD}" presName="horz1" presStyleCnt="0"/>
      <dgm:spPr/>
    </dgm:pt>
    <dgm:pt modelId="{2AE11830-4D36-3F40-8477-6142315822C8}" type="pres">
      <dgm:prSet presAssocID="{EA90962E-7754-46C3-BC00-3D2D908323DD}" presName="tx1" presStyleLbl="revTx" presStyleIdx="3" presStyleCnt="8"/>
      <dgm:spPr/>
    </dgm:pt>
    <dgm:pt modelId="{F8592219-47F9-2A43-8969-67668AA97AB7}" type="pres">
      <dgm:prSet presAssocID="{EA90962E-7754-46C3-BC00-3D2D908323DD}" presName="vert1" presStyleCnt="0"/>
      <dgm:spPr/>
    </dgm:pt>
    <dgm:pt modelId="{EBA0CF5D-2D60-0844-90F3-E410AED3004C}" type="pres">
      <dgm:prSet presAssocID="{AF2D87A9-F7D0-46B8-8416-2AC997948B38}" presName="thickLine" presStyleLbl="alignNode1" presStyleIdx="4" presStyleCnt="8"/>
      <dgm:spPr/>
    </dgm:pt>
    <dgm:pt modelId="{016EF554-AF43-1246-BF68-D4EBD7E9E4B9}" type="pres">
      <dgm:prSet presAssocID="{AF2D87A9-F7D0-46B8-8416-2AC997948B38}" presName="horz1" presStyleCnt="0"/>
      <dgm:spPr/>
    </dgm:pt>
    <dgm:pt modelId="{2F0D7C01-DCA4-2244-A188-46F669142CF3}" type="pres">
      <dgm:prSet presAssocID="{AF2D87A9-F7D0-46B8-8416-2AC997948B38}" presName="tx1" presStyleLbl="revTx" presStyleIdx="4" presStyleCnt="8"/>
      <dgm:spPr/>
    </dgm:pt>
    <dgm:pt modelId="{F35976A1-06FA-4041-8215-A804151FA701}" type="pres">
      <dgm:prSet presAssocID="{AF2D87A9-F7D0-46B8-8416-2AC997948B38}" presName="vert1" presStyleCnt="0"/>
      <dgm:spPr/>
    </dgm:pt>
    <dgm:pt modelId="{AA9E99D5-670F-5F4E-9936-35B7D4C4563F}" type="pres">
      <dgm:prSet presAssocID="{378AE6A2-FA7C-4F39-96C1-421DF88773D7}" presName="thickLine" presStyleLbl="alignNode1" presStyleIdx="5" presStyleCnt="8"/>
      <dgm:spPr/>
    </dgm:pt>
    <dgm:pt modelId="{6E2056CF-8CBB-004B-8F56-7AF7ACDEF7FA}" type="pres">
      <dgm:prSet presAssocID="{378AE6A2-FA7C-4F39-96C1-421DF88773D7}" presName="horz1" presStyleCnt="0"/>
      <dgm:spPr/>
    </dgm:pt>
    <dgm:pt modelId="{B548E86D-2C2D-464F-A832-35E0FD5D9501}" type="pres">
      <dgm:prSet presAssocID="{378AE6A2-FA7C-4F39-96C1-421DF88773D7}" presName="tx1" presStyleLbl="revTx" presStyleIdx="5" presStyleCnt="8"/>
      <dgm:spPr/>
    </dgm:pt>
    <dgm:pt modelId="{D6734585-355D-564E-81E6-3A5A34939353}" type="pres">
      <dgm:prSet presAssocID="{378AE6A2-FA7C-4F39-96C1-421DF88773D7}" presName="vert1" presStyleCnt="0"/>
      <dgm:spPr/>
    </dgm:pt>
    <dgm:pt modelId="{945D491A-5BF2-0240-A8A3-E83D83053EC6}" type="pres">
      <dgm:prSet presAssocID="{20996024-1B08-4564-9F5D-BE74018BC513}" presName="thickLine" presStyleLbl="alignNode1" presStyleIdx="6" presStyleCnt="8"/>
      <dgm:spPr/>
    </dgm:pt>
    <dgm:pt modelId="{7BFE0154-2F2E-BF4A-8F17-6EFBCC277B30}" type="pres">
      <dgm:prSet presAssocID="{20996024-1B08-4564-9F5D-BE74018BC513}" presName="horz1" presStyleCnt="0"/>
      <dgm:spPr/>
    </dgm:pt>
    <dgm:pt modelId="{E16A156C-CDFE-DB42-AE9B-E2756550F139}" type="pres">
      <dgm:prSet presAssocID="{20996024-1B08-4564-9F5D-BE74018BC513}" presName="tx1" presStyleLbl="revTx" presStyleIdx="6" presStyleCnt="8"/>
      <dgm:spPr/>
    </dgm:pt>
    <dgm:pt modelId="{22B022D0-17C1-0240-86EB-D825C3022BAB}" type="pres">
      <dgm:prSet presAssocID="{20996024-1B08-4564-9F5D-BE74018BC513}" presName="vert1" presStyleCnt="0"/>
      <dgm:spPr/>
    </dgm:pt>
    <dgm:pt modelId="{DC2809C2-6206-8C4F-912C-D5A8FD1ADE2E}" type="pres">
      <dgm:prSet presAssocID="{12944A8A-9D61-4A91-AF47-C54F79B86305}" presName="thickLine" presStyleLbl="alignNode1" presStyleIdx="7" presStyleCnt="8"/>
      <dgm:spPr/>
    </dgm:pt>
    <dgm:pt modelId="{E05B99D5-9001-1541-B6DC-0667479AB3E6}" type="pres">
      <dgm:prSet presAssocID="{12944A8A-9D61-4A91-AF47-C54F79B86305}" presName="horz1" presStyleCnt="0"/>
      <dgm:spPr/>
    </dgm:pt>
    <dgm:pt modelId="{A4028872-8930-0F47-AEE2-3CE07F45C44B}" type="pres">
      <dgm:prSet presAssocID="{12944A8A-9D61-4A91-AF47-C54F79B86305}" presName="tx1" presStyleLbl="revTx" presStyleIdx="7" presStyleCnt="8"/>
      <dgm:spPr/>
    </dgm:pt>
    <dgm:pt modelId="{0D11FBA5-F76A-0241-A26C-5799C59542B8}" type="pres">
      <dgm:prSet presAssocID="{12944A8A-9D61-4A91-AF47-C54F79B86305}" presName="vert1" presStyleCnt="0"/>
      <dgm:spPr/>
    </dgm:pt>
  </dgm:ptLst>
  <dgm:cxnLst>
    <dgm:cxn modelId="{386FBA10-D3AA-844F-8CEC-00B36F4EEDA9}" type="presOf" srcId="{FD9BA846-66DF-4A76-8538-31AA3E5940DA}" destId="{63D32FC9-0AE2-0C48-8796-B291853C4F48}" srcOrd="0" destOrd="0" presId="urn:microsoft.com/office/officeart/2008/layout/LinedList"/>
    <dgm:cxn modelId="{94E53C18-6CD4-424D-80D9-B842D6A493D2}" type="presOf" srcId="{378AE6A2-FA7C-4F39-96C1-421DF88773D7}" destId="{B548E86D-2C2D-464F-A832-35E0FD5D9501}" srcOrd="0" destOrd="0" presId="urn:microsoft.com/office/officeart/2008/layout/LinedList"/>
    <dgm:cxn modelId="{F697341B-6AC6-4F4E-9BD9-CCC153D43F3D}" srcId="{FD9BA846-66DF-4A76-8538-31AA3E5940DA}" destId="{D009866F-3614-49C2-907E-64741726020B}" srcOrd="2" destOrd="0" parTransId="{64F080D1-E0C6-44D4-8B96-5E04A2549EE2}" sibTransId="{07E22855-5ABF-4FED-BE91-091CA91F1FF6}"/>
    <dgm:cxn modelId="{E979E722-FDC6-ED45-9961-3B0EB2443C0C}" type="presOf" srcId="{AF2D87A9-F7D0-46B8-8416-2AC997948B38}" destId="{2F0D7C01-DCA4-2244-A188-46F669142CF3}" srcOrd="0" destOrd="0" presId="urn:microsoft.com/office/officeart/2008/layout/LinedList"/>
    <dgm:cxn modelId="{978BA830-5FBE-4B98-AAFF-B2C963402E59}" srcId="{FD9BA846-66DF-4A76-8538-31AA3E5940DA}" destId="{378AE6A2-FA7C-4F39-96C1-421DF88773D7}" srcOrd="5" destOrd="0" parTransId="{C16D1FA5-4AD6-4207-B84D-6E1F8C486B02}" sibTransId="{A2BA01BE-4560-4269-BC62-CCCBDC1A56FE}"/>
    <dgm:cxn modelId="{28054F5D-E528-804B-A40B-99E0DE101B74}" type="presOf" srcId="{EA90962E-7754-46C3-BC00-3D2D908323DD}" destId="{2AE11830-4D36-3F40-8477-6142315822C8}" srcOrd="0" destOrd="0" presId="urn:microsoft.com/office/officeart/2008/layout/LinedList"/>
    <dgm:cxn modelId="{DDC2A070-CD36-2C41-910B-73B9462E2F15}" type="presOf" srcId="{12944A8A-9D61-4A91-AF47-C54F79B86305}" destId="{A4028872-8930-0F47-AEE2-3CE07F45C44B}" srcOrd="0" destOrd="0" presId="urn:microsoft.com/office/officeart/2008/layout/LinedList"/>
    <dgm:cxn modelId="{67F046B4-4D51-854A-BD4A-9BBCC27004BA}" type="presOf" srcId="{20E5D18A-1AD0-46BE-BC86-789CAFDFAD7A}" destId="{E67AAB4A-67BF-FC40-A7FA-5DC1BACEF7F3}" srcOrd="0" destOrd="0" presId="urn:microsoft.com/office/officeart/2008/layout/LinedList"/>
    <dgm:cxn modelId="{6BDE7AC4-8D6F-4ABA-8B82-233AABBBB4FA}" srcId="{FD9BA846-66DF-4A76-8538-31AA3E5940DA}" destId="{EA90962E-7754-46C3-BC00-3D2D908323DD}" srcOrd="3" destOrd="0" parTransId="{A5526290-B0B3-487A-9F6B-8DB686B4C768}" sibTransId="{E198BD0B-71CF-4C4F-AE8C-5D559BED1160}"/>
    <dgm:cxn modelId="{162F79CD-D282-4614-959D-8C6F3C88CF1F}" srcId="{FD9BA846-66DF-4A76-8538-31AA3E5940DA}" destId="{12944A8A-9D61-4A91-AF47-C54F79B86305}" srcOrd="7" destOrd="0" parTransId="{ECB302B9-0034-4DDF-9DCC-28FE67975879}" sibTransId="{1C93B73D-EF14-4578-A207-6922568A58B5}"/>
    <dgm:cxn modelId="{1A1B48CF-06E3-4B4F-A488-3376AF6CF235}" type="presOf" srcId="{20996024-1B08-4564-9F5D-BE74018BC513}" destId="{E16A156C-CDFE-DB42-AE9B-E2756550F139}" srcOrd="0" destOrd="0" presId="urn:microsoft.com/office/officeart/2008/layout/LinedList"/>
    <dgm:cxn modelId="{B39865D0-5310-4666-BAD6-561B52E8C512}" srcId="{FD9BA846-66DF-4A76-8538-31AA3E5940DA}" destId="{FEC31A40-294C-4137-8BBE-4508BF0B40C0}" srcOrd="0" destOrd="0" parTransId="{6B9A26D5-8DA0-4731-9FB1-6FD2A942EEA2}" sibTransId="{5E9CEB3F-2FB0-4231-82DB-A9A4EEF8E8B9}"/>
    <dgm:cxn modelId="{85A3A2D2-BAB9-4342-BFED-928D4EDCF54A}" srcId="{FD9BA846-66DF-4A76-8538-31AA3E5940DA}" destId="{20996024-1B08-4564-9F5D-BE74018BC513}" srcOrd="6" destOrd="0" parTransId="{E8137890-C71C-4462-AF05-6C4EE10990A4}" sibTransId="{DAE19EAD-6464-44E4-B2BB-DDD99575DB7B}"/>
    <dgm:cxn modelId="{377753D7-DC32-41FC-B004-C0F55F266793}" srcId="{FD9BA846-66DF-4A76-8538-31AA3E5940DA}" destId="{AF2D87A9-F7D0-46B8-8416-2AC997948B38}" srcOrd="4" destOrd="0" parTransId="{EC89B0E3-BCED-46BD-9F7C-DC6EB4C0BF2B}" sibTransId="{F84DFCA6-67A3-4E16-A410-AB724709F2C7}"/>
    <dgm:cxn modelId="{D57670E6-18A9-4090-9067-3483763E8F2B}" srcId="{FD9BA846-66DF-4A76-8538-31AA3E5940DA}" destId="{20E5D18A-1AD0-46BE-BC86-789CAFDFAD7A}" srcOrd="1" destOrd="0" parTransId="{217DA286-61E9-4D8F-BD79-C4EAE9332DB2}" sibTransId="{426748F2-3336-4DB1-B00B-CB7D944D0A5B}"/>
    <dgm:cxn modelId="{B41AA8F4-0C96-0A45-BA6D-0453161EAF86}" type="presOf" srcId="{D009866F-3614-49C2-907E-64741726020B}" destId="{BBD7221F-0EE7-AB48-8B07-F2767C8A4302}" srcOrd="0" destOrd="0" presId="urn:microsoft.com/office/officeart/2008/layout/LinedList"/>
    <dgm:cxn modelId="{6E2EC5F9-AB37-DD49-AB41-608D71852810}" type="presOf" srcId="{FEC31A40-294C-4137-8BBE-4508BF0B40C0}" destId="{69672F32-54B5-3745-9B3A-C781664E0489}" srcOrd="0" destOrd="0" presId="urn:microsoft.com/office/officeart/2008/layout/LinedList"/>
    <dgm:cxn modelId="{2B9DC9F2-3BA5-2042-B882-7B79243F9DFF}" type="presParOf" srcId="{63D32FC9-0AE2-0C48-8796-B291853C4F48}" destId="{7833F7BE-9B2D-984C-BD33-6B788FEE300D}" srcOrd="0" destOrd="0" presId="urn:microsoft.com/office/officeart/2008/layout/LinedList"/>
    <dgm:cxn modelId="{A52172DB-11E6-E04E-8950-0F77A1811D4F}" type="presParOf" srcId="{63D32FC9-0AE2-0C48-8796-B291853C4F48}" destId="{8411695F-E663-6E49-911C-E0E58AFE7526}" srcOrd="1" destOrd="0" presId="urn:microsoft.com/office/officeart/2008/layout/LinedList"/>
    <dgm:cxn modelId="{AF1C67C0-E056-5C42-B310-AAD4E757925C}" type="presParOf" srcId="{8411695F-E663-6E49-911C-E0E58AFE7526}" destId="{69672F32-54B5-3745-9B3A-C781664E0489}" srcOrd="0" destOrd="0" presId="urn:microsoft.com/office/officeart/2008/layout/LinedList"/>
    <dgm:cxn modelId="{39D0C39F-1DCE-C546-A7D0-B187AB5FF07E}" type="presParOf" srcId="{8411695F-E663-6E49-911C-E0E58AFE7526}" destId="{0744E157-AC75-1E48-8D13-950FCF96F438}" srcOrd="1" destOrd="0" presId="urn:microsoft.com/office/officeart/2008/layout/LinedList"/>
    <dgm:cxn modelId="{4E05A010-1ED0-924D-98A5-006430156D5E}" type="presParOf" srcId="{63D32FC9-0AE2-0C48-8796-B291853C4F48}" destId="{C7375239-920E-ED45-BE20-3B261845C836}" srcOrd="2" destOrd="0" presId="urn:microsoft.com/office/officeart/2008/layout/LinedList"/>
    <dgm:cxn modelId="{E05479EB-2702-1A44-B0C5-274B87EA75E5}" type="presParOf" srcId="{63D32FC9-0AE2-0C48-8796-B291853C4F48}" destId="{7D66EB04-D6F5-374D-8EB0-593F8B09787D}" srcOrd="3" destOrd="0" presId="urn:microsoft.com/office/officeart/2008/layout/LinedList"/>
    <dgm:cxn modelId="{02E827FC-C1DB-0B48-8410-4A7653466F90}" type="presParOf" srcId="{7D66EB04-D6F5-374D-8EB0-593F8B09787D}" destId="{E67AAB4A-67BF-FC40-A7FA-5DC1BACEF7F3}" srcOrd="0" destOrd="0" presId="urn:microsoft.com/office/officeart/2008/layout/LinedList"/>
    <dgm:cxn modelId="{07C3EEFC-7AB5-024F-ABBE-AFB1099B671D}" type="presParOf" srcId="{7D66EB04-D6F5-374D-8EB0-593F8B09787D}" destId="{3701D74B-B567-6B40-8571-71C95EC59EF9}" srcOrd="1" destOrd="0" presId="urn:microsoft.com/office/officeart/2008/layout/LinedList"/>
    <dgm:cxn modelId="{F0D0B60A-C0A5-2249-8EB3-BFC63CBE8249}" type="presParOf" srcId="{63D32FC9-0AE2-0C48-8796-B291853C4F48}" destId="{1ADB3249-B5AE-8243-83FA-47E3C971DDEC}" srcOrd="4" destOrd="0" presId="urn:microsoft.com/office/officeart/2008/layout/LinedList"/>
    <dgm:cxn modelId="{34951410-CFD8-C647-8668-5A403E2CE7C4}" type="presParOf" srcId="{63D32FC9-0AE2-0C48-8796-B291853C4F48}" destId="{9C927663-9049-8849-BB85-7D87CE5B69CE}" srcOrd="5" destOrd="0" presId="urn:microsoft.com/office/officeart/2008/layout/LinedList"/>
    <dgm:cxn modelId="{911976A9-C746-DC42-8CAE-5D7DF6D43177}" type="presParOf" srcId="{9C927663-9049-8849-BB85-7D87CE5B69CE}" destId="{BBD7221F-0EE7-AB48-8B07-F2767C8A4302}" srcOrd="0" destOrd="0" presId="urn:microsoft.com/office/officeart/2008/layout/LinedList"/>
    <dgm:cxn modelId="{423AE73C-650B-1743-9274-66A7B3CBF451}" type="presParOf" srcId="{9C927663-9049-8849-BB85-7D87CE5B69CE}" destId="{044431A2-807A-634A-9DAB-142ABE4BFAAE}" srcOrd="1" destOrd="0" presId="urn:microsoft.com/office/officeart/2008/layout/LinedList"/>
    <dgm:cxn modelId="{78375EC5-6F8B-3F4F-873F-29C4566DFD08}" type="presParOf" srcId="{63D32FC9-0AE2-0C48-8796-B291853C4F48}" destId="{6B3A05BF-062F-6F4F-BB96-DE6C916B0A75}" srcOrd="6" destOrd="0" presId="urn:microsoft.com/office/officeart/2008/layout/LinedList"/>
    <dgm:cxn modelId="{8C6C0473-8A53-B04C-B153-E28140344568}" type="presParOf" srcId="{63D32FC9-0AE2-0C48-8796-B291853C4F48}" destId="{E75CDF62-26D3-614C-8D11-64F607E6B412}" srcOrd="7" destOrd="0" presId="urn:microsoft.com/office/officeart/2008/layout/LinedList"/>
    <dgm:cxn modelId="{F7BA7D6C-5FA5-344A-B557-76AE7C157500}" type="presParOf" srcId="{E75CDF62-26D3-614C-8D11-64F607E6B412}" destId="{2AE11830-4D36-3F40-8477-6142315822C8}" srcOrd="0" destOrd="0" presId="urn:microsoft.com/office/officeart/2008/layout/LinedList"/>
    <dgm:cxn modelId="{04776BBC-42EC-4C4B-A48B-458C93398AA0}" type="presParOf" srcId="{E75CDF62-26D3-614C-8D11-64F607E6B412}" destId="{F8592219-47F9-2A43-8969-67668AA97AB7}" srcOrd="1" destOrd="0" presId="urn:microsoft.com/office/officeart/2008/layout/LinedList"/>
    <dgm:cxn modelId="{9202835D-FA26-FC45-9E3C-40B904B58E78}" type="presParOf" srcId="{63D32FC9-0AE2-0C48-8796-B291853C4F48}" destId="{EBA0CF5D-2D60-0844-90F3-E410AED3004C}" srcOrd="8" destOrd="0" presId="urn:microsoft.com/office/officeart/2008/layout/LinedList"/>
    <dgm:cxn modelId="{5D891761-1C5B-4C40-86C0-2CE2405156EF}" type="presParOf" srcId="{63D32FC9-0AE2-0C48-8796-B291853C4F48}" destId="{016EF554-AF43-1246-BF68-D4EBD7E9E4B9}" srcOrd="9" destOrd="0" presId="urn:microsoft.com/office/officeart/2008/layout/LinedList"/>
    <dgm:cxn modelId="{203BCF85-5550-BE46-80FC-0897832E59BB}" type="presParOf" srcId="{016EF554-AF43-1246-BF68-D4EBD7E9E4B9}" destId="{2F0D7C01-DCA4-2244-A188-46F669142CF3}" srcOrd="0" destOrd="0" presId="urn:microsoft.com/office/officeart/2008/layout/LinedList"/>
    <dgm:cxn modelId="{60F4CFC0-7BF0-9340-B0AC-5A592466F842}" type="presParOf" srcId="{016EF554-AF43-1246-BF68-D4EBD7E9E4B9}" destId="{F35976A1-06FA-4041-8215-A804151FA701}" srcOrd="1" destOrd="0" presId="urn:microsoft.com/office/officeart/2008/layout/LinedList"/>
    <dgm:cxn modelId="{B4D4E863-8995-3043-810F-34FABC59C06D}" type="presParOf" srcId="{63D32FC9-0AE2-0C48-8796-B291853C4F48}" destId="{AA9E99D5-670F-5F4E-9936-35B7D4C4563F}" srcOrd="10" destOrd="0" presId="urn:microsoft.com/office/officeart/2008/layout/LinedList"/>
    <dgm:cxn modelId="{BF0A8DB4-D721-0744-9E7F-945FA227FE01}" type="presParOf" srcId="{63D32FC9-0AE2-0C48-8796-B291853C4F48}" destId="{6E2056CF-8CBB-004B-8F56-7AF7ACDEF7FA}" srcOrd="11" destOrd="0" presId="urn:microsoft.com/office/officeart/2008/layout/LinedList"/>
    <dgm:cxn modelId="{EC405676-CF13-134D-ABCB-15F121DDE368}" type="presParOf" srcId="{6E2056CF-8CBB-004B-8F56-7AF7ACDEF7FA}" destId="{B548E86D-2C2D-464F-A832-35E0FD5D9501}" srcOrd="0" destOrd="0" presId="urn:microsoft.com/office/officeart/2008/layout/LinedList"/>
    <dgm:cxn modelId="{6CA71493-AAD6-1043-8051-E600C56A815E}" type="presParOf" srcId="{6E2056CF-8CBB-004B-8F56-7AF7ACDEF7FA}" destId="{D6734585-355D-564E-81E6-3A5A34939353}" srcOrd="1" destOrd="0" presId="urn:microsoft.com/office/officeart/2008/layout/LinedList"/>
    <dgm:cxn modelId="{A32B2A3B-2061-454F-B76E-1EA4ADE7734B}" type="presParOf" srcId="{63D32FC9-0AE2-0C48-8796-B291853C4F48}" destId="{945D491A-5BF2-0240-A8A3-E83D83053EC6}" srcOrd="12" destOrd="0" presId="urn:microsoft.com/office/officeart/2008/layout/LinedList"/>
    <dgm:cxn modelId="{678A7DDD-66AF-F845-BAAB-E643E965162E}" type="presParOf" srcId="{63D32FC9-0AE2-0C48-8796-B291853C4F48}" destId="{7BFE0154-2F2E-BF4A-8F17-6EFBCC277B30}" srcOrd="13" destOrd="0" presId="urn:microsoft.com/office/officeart/2008/layout/LinedList"/>
    <dgm:cxn modelId="{7F2B0CAC-ECC7-524C-BD47-50BB08F6917F}" type="presParOf" srcId="{7BFE0154-2F2E-BF4A-8F17-6EFBCC277B30}" destId="{E16A156C-CDFE-DB42-AE9B-E2756550F139}" srcOrd="0" destOrd="0" presId="urn:microsoft.com/office/officeart/2008/layout/LinedList"/>
    <dgm:cxn modelId="{D7D5B4A5-0694-E04C-B9E1-BCFB30A3F5A9}" type="presParOf" srcId="{7BFE0154-2F2E-BF4A-8F17-6EFBCC277B30}" destId="{22B022D0-17C1-0240-86EB-D825C3022BAB}" srcOrd="1" destOrd="0" presId="urn:microsoft.com/office/officeart/2008/layout/LinedList"/>
    <dgm:cxn modelId="{2DA320C8-976D-B642-BC8D-182C52ACC7EB}" type="presParOf" srcId="{63D32FC9-0AE2-0C48-8796-B291853C4F48}" destId="{DC2809C2-6206-8C4F-912C-D5A8FD1ADE2E}" srcOrd="14" destOrd="0" presId="urn:microsoft.com/office/officeart/2008/layout/LinedList"/>
    <dgm:cxn modelId="{663FABED-48BA-8A4C-B1CE-879B3CA9FD91}" type="presParOf" srcId="{63D32FC9-0AE2-0C48-8796-B291853C4F48}" destId="{E05B99D5-9001-1541-B6DC-0667479AB3E6}" srcOrd="15" destOrd="0" presId="urn:microsoft.com/office/officeart/2008/layout/LinedList"/>
    <dgm:cxn modelId="{8E95737C-C0A0-0948-B686-D384EE70759B}" type="presParOf" srcId="{E05B99D5-9001-1541-B6DC-0667479AB3E6}" destId="{A4028872-8930-0F47-AEE2-3CE07F45C44B}" srcOrd="0" destOrd="0" presId="urn:microsoft.com/office/officeart/2008/layout/LinedList"/>
    <dgm:cxn modelId="{73E71943-BFD7-FA4C-BFBE-5600407FC6BD}" type="presParOf" srcId="{E05B99D5-9001-1541-B6DC-0667479AB3E6}" destId="{0D11FBA5-F76A-0241-A26C-5799C59542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8F8A1-7F56-427E-81A7-B387A0D0813C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D8C7AB-BE5B-46A3-A8E2-4F019E08DC06}">
      <dgm:prSet/>
      <dgm:spPr/>
      <dgm:t>
        <a:bodyPr/>
        <a:lstStyle/>
        <a:p>
          <a:r>
            <a:rPr lang="en-US" dirty="0"/>
            <a:t>“I am unfamiliar with data management tools and thus unaware of what pivot tables are and how to use them”. </a:t>
          </a:r>
        </a:p>
      </dgm:t>
    </dgm:pt>
    <dgm:pt modelId="{A82DFCFF-7C07-4F10-89F9-4C470BE336DA}" type="parTrans" cxnId="{1C36CCD0-AE26-43AF-B9ED-C8D285503B05}">
      <dgm:prSet/>
      <dgm:spPr/>
      <dgm:t>
        <a:bodyPr/>
        <a:lstStyle/>
        <a:p>
          <a:endParaRPr lang="en-US"/>
        </a:p>
      </dgm:t>
    </dgm:pt>
    <dgm:pt modelId="{CD00D888-DDE6-46BF-9832-050043A63815}" type="sibTrans" cxnId="{1C36CCD0-AE26-43AF-B9ED-C8D285503B05}">
      <dgm:prSet/>
      <dgm:spPr/>
      <dgm:t>
        <a:bodyPr/>
        <a:lstStyle/>
        <a:p>
          <a:endParaRPr lang="en-US"/>
        </a:p>
      </dgm:t>
    </dgm:pt>
    <dgm:pt modelId="{213D33B8-78C7-467F-9648-8B904EEF6916}">
      <dgm:prSet/>
      <dgm:spPr/>
      <dgm:t>
        <a:bodyPr/>
        <a:lstStyle/>
        <a:p>
          <a:r>
            <a:rPr lang="en-US" b="1" i="1" dirty="0"/>
            <a:t>This guide will teach you about pivot tables and show you how to create them. </a:t>
          </a:r>
          <a:r>
            <a:rPr lang="en-US" i="1" dirty="0"/>
            <a:t>Investing this short amount of time in learning about pivot tables is a great first step to improving how your business analyzes and presents data.  </a:t>
          </a:r>
          <a:endParaRPr lang="en-US" dirty="0"/>
        </a:p>
      </dgm:t>
    </dgm:pt>
    <dgm:pt modelId="{83AFB2B1-E0D8-422D-B321-38734E20F9EE}" type="parTrans" cxnId="{D2BAABE8-74BC-4270-B0FC-63E7BEF8F70F}">
      <dgm:prSet/>
      <dgm:spPr/>
      <dgm:t>
        <a:bodyPr/>
        <a:lstStyle/>
        <a:p>
          <a:endParaRPr lang="en-US"/>
        </a:p>
      </dgm:t>
    </dgm:pt>
    <dgm:pt modelId="{9DECC968-D683-47B3-8630-AAE80E1F7B32}" type="sibTrans" cxnId="{D2BAABE8-74BC-4270-B0FC-63E7BEF8F70F}">
      <dgm:prSet/>
      <dgm:spPr/>
      <dgm:t>
        <a:bodyPr/>
        <a:lstStyle/>
        <a:p>
          <a:endParaRPr lang="en-US"/>
        </a:p>
      </dgm:t>
    </dgm:pt>
    <dgm:pt modelId="{D2C480AB-3C1A-45C8-95A5-6F999626825D}">
      <dgm:prSet/>
      <dgm:spPr/>
      <dgm:t>
        <a:bodyPr/>
        <a:lstStyle/>
        <a:p>
          <a:r>
            <a:rPr lang="en-US" dirty="0"/>
            <a:t>“I do not have the time to learn how to create and use pivot tables”. </a:t>
          </a:r>
        </a:p>
      </dgm:t>
    </dgm:pt>
    <dgm:pt modelId="{D20BE195-115A-4464-B78D-7E8F9D3CC3AE}" type="parTrans" cxnId="{8FD939CA-360A-43BB-BFC6-F9A52FAEEFC8}">
      <dgm:prSet/>
      <dgm:spPr/>
      <dgm:t>
        <a:bodyPr/>
        <a:lstStyle/>
        <a:p>
          <a:endParaRPr lang="en-US"/>
        </a:p>
      </dgm:t>
    </dgm:pt>
    <dgm:pt modelId="{688A426F-6332-4672-9761-64C5759030F5}" type="sibTrans" cxnId="{8FD939CA-360A-43BB-BFC6-F9A52FAEEFC8}">
      <dgm:prSet/>
      <dgm:spPr/>
      <dgm:t>
        <a:bodyPr/>
        <a:lstStyle/>
        <a:p>
          <a:endParaRPr lang="en-US"/>
        </a:p>
      </dgm:t>
    </dgm:pt>
    <dgm:pt modelId="{CB1C67FD-8A27-4027-9B87-084C7E8FA4B5}">
      <dgm:prSet/>
      <dgm:spPr/>
      <dgm:t>
        <a:bodyPr/>
        <a:lstStyle/>
        <a:p>
          <a:r>
            <a:rPr lang="en-US" b="1" i="1" dirty="0"/>
            <a:t>Pivot tables save you time in the long-run!</a:t>
          </a:r>
          <a:r>
            <a:rPr lang="en-US" i="1" dirty="0"/>
            <a:t> They allow for quick data organization and summaries to be created. </a:t>
          </a:r>
          <a:endParaRPr lang="en-US" dirty="0"/>
        </a:p>
      </dgm:t>
    </dgm:pt>
    <dgm:pt modelId="{E4FE9685-5A6C-49B0-959F-64E0AB7BDDC4}" type="parTrans" cxnId="{AED0715D-0151-44A8-BCFB-6DC1806F7184}">
      <dgm:prSet/>
      <dgm:spPr/>
      <dgm:t>
        <a:bodyPr/>
        <a:lstStyle/>
        <a:p>
          <a:endParaRPr lang="en-US"/>
        </a:p>
      </dgm:t>
    </dgm:pt>
    <dgm:pt modelId="{C64C5628-2EA2-4053-94DE-4898419ACDFE}" type="sibTrans" cxnId="{AED0715D-0151-44A8-BCFB-6DC1806F7184}">
      <dgm:prSet/>
      <dgm:spPr/>
      <dgm:t>
        <a:bodyPr/>
        <a:lstStyle/>
        <a:p>
          <a:endParaRPr lang="en-US"/>
        </a:p>
      </dgm:t>
    </dgm:pt>
    <dgm:pt modelId="{52A06DE4-7FBC-4785-ACE7-50134C0EE3E7}">
      <dgm:prSet/>
      <dgm:spPr/>
      <dgm:t>
        <a:bodyPr/>
        <a:lstStyle/>
        <a:p>
          <a:r>
            <a:rPr lang="en-US" dirty="0"/>
            <a:t>“I feel overwhelmed by pivot tables. They seem too complex to learn and I do not know much about Excel”. </a:t>
          </a:r>
        </a:p>
      </dgm:t>
    </dgm:pt>
    <dgm:pt modelId="{50952046-E332-4773-97D5-281164244232}" type="parTrans" cxnId="{793122B1-62E2-4212-BE6D-4992DAFB0AD5}">
      <dgm:prSet/>
      <dgm:spPr/>
      <dgm:t>
        <a:bodyPr/>
        <a:lstStyle/>
        <a:p>
          <a:endParaRPr lang="en-US"/>
        </a:p>
      </dgm:t>
    </dgm:pt>
    <dgm:pt modelId="{5C783385-7C38-48F1-90F1-62213839D7EF}" type="sibTrans" cxnId="{793122B1-62E2-4212-BE6D-4992DAFB0AD5}">
      <dgm:prSet/>
      <dgm:spPr/>
      <dgm:t>
        <a:bodyPr/>
        <a:lstStyle/>
        <a:p>
          <a:endParaRPr lang="en-US"/>
        </a:p>
      </dgm:t>
    </dgm:pt>
    <dgm:pt modelId="{CB05AC54-AD47-4968-9054-E08EEF96C277}">
      <dgm:prSet/>
      <dgm:spPr/>
      <dgm:t>
        <a:bodyPr/>
        <a:lstStyle/>
        <a:p>
          <a:r>
            <a:rPr lang="en-US" i="1" dirty="0"/>
            <a:t>While creating pivot tables in Excel might seem intimidating, the process is actually very </a:t>
          </a:r>
          <a:r>
            <a:rPr lang="en-US" b="1" i="1" dirty="0"/>
            <a:t>user-friendly. </a:t>
          </a:r>
          <a:r>
            <a:rPr lang="en-US" i="1" dirty="0"/>
            <a:t>With a bit of learning </a:t>
          </a:r>
          <a:r>
            <a:rPr lang="en-US" b="1" i="1" dirty="0"/>
            <a:t>you can easily summarize thousands of rows of data into reports that are easy to read. </a:t>
          </a:r>
          <a:endParaRPr lang="en-US" b="1" dirty="0"/>
        </a:p>
      </dgm:t>
    </dgm:pt>
    <dgm:pt modelId="{9F6D4025-0B5E-4963-9E14-C471A2F87A86}" type="parTrans" cxnId="{32C1C7C1-C36E-4B91-9827-341CDFA74F56}">
      <dgm:prSet/>
      <dgm:spPr/>
      <dgm:t>
        <a:bodyPr/>
        <a:lstStyle/>
        <a:p>
          <a:endParaRPr lang="en-US"/>
        </a:p>
      </dgm:t>
    </dgm:pt>
    <dgm:pt modelId="{3E0C3F7A-520D-4174-A681-522E73AAB808}" type="sibTrans" cxnId="{32C1C7C1-C36E-4B91-9827-341CDFA74F56}">
      <dgm:prSet/>
      <dgm:spPr/>
      <dgm:t>
        <a:bodyPr/>
        <a:lstStyle/>
        <a:p>
          <a:endParaRPr lang="en-US"/>
        </a:p>
      </dgm:t>
    </dgm:pt>
    <dgm:pt modelId="{F2D7FE7A-EAED-4E31-B754-B965999097EF}">
      <dgm:prSet/>
      <dgm:spPr/>
      <dgm:t>
        <a:bodyPr/>
        <a:lstStyle/>
        <a:p>
          <a:r>
            <a:rPr lang="en-US" dirty="0"/>
            <a:t>“My data is too disorganized to use pivot tables”</a:t>
          </a:r>
        </a:p>
      </dgm:t>
    </dgm:pt>
    <dgm:pt modelId="{D8FA3651-EDF2-4928-A850-68E819BA0F14}" type="parTrans" cxnId="{6CDDFFF8-0D81-4989-82E4-F7A25ACC9CBA}">
      <dgm:prSet/>
      <dgm:spPr/>
      <dgm:t>
        <a:bodyPr/>
        <a:lstStyle/>
        <a:p>
          <a:endParaRPr lang="en-US"/>
        </a:p>
      </dgm:t>
    </dgm:pt>
    <dgm:pt modelId="{377BAF61-8C45-4151-B1A6-09386A9720BF}" type="sibTrans" cxnId="{6CDDFFF8-0D81-4989-82E4-F7A25ACC9CBA}">
      <dgm:prSet/>
      <dgm:spPr/>
      <dgm:t>
        <a:bodyPr/>
        <a:lstStyle/>
        <a:p>
          <a:endParaRPr lang="en-US"/>
        </a:p>
      </dgm:t>
    </dgm:pt>
    <dgm:pt modelId="{62EA2694-777D-4D60-BAEB-7816F080A1E0}">
      <dgm:prSet/>
      <dgm:spPr/>
      <dgm:t>
        <a:bodyPr/>
        <a:lstStyle/>
        <a:p>
          <a:r>
            <a:rPr lang="en-US" i="1" dirty="0"/>
            <a:t>You can use pivot table </a:t>
          </a:r>
          <a:r>
            <a:rPr lang="en-US" b="1" i="1" dirty="0"/>
            <a:t>features such as grouping, summarizing, and filtering to organize your data. </a:t>
          </a:r>
          <a:endParaRPr lang="en-US" b="1" dirty="0"/>
        </a:p>
      </dgm:t>
    </dgm:pt>
    <dgm:pt modelId="{2CBB237A-5C6D-4D60-BF2B-8A4A4D40B2C8}" type="parTrans" cxnId="{37FCB0EE-1B4F-489E-88B7-9C3CCFF82E2A}">
      <dgm:prSet/>
      <dgm:spPr/>
      <dgm:t>
        <a:bodyPr/>
        <a:lstStyle/>
        <a:p>
          <a:endParaRPr lang="en-US"/>
        </a:p>
      </dgm:t>
    </dgm:pt>
    <dgm:pt modelId="{8C3805BD-C0F4-4ACB-AFA6-2BBA368B91E8}" type="sibTrans" cxnId="{37FCB0EE-1B4F-489E-88B7-9C3CCFF82E2A}">
      <dgm:prSet/>
      <dgm:spPr/>
      <dgm:t>
        <a:bodyPr/>
        <a:lstStyle/>
        <a:p>
          <a:endParaRPr lang="en-US"/>
        </a:p>
      </dgm:t>
    </dgm:pt>
    <dgm:pt modelId="{76A57571-0AC9-C647-8C38-D54B556DCF05}" type="pres">
      <dgm:prSet presAssocID="{6A98F8A1-7F56-427E-81A7-B387A0D0813C}" presName="Name0" presStyleCnt="0">
        <dgm:presLayoutVars>
          <dgm:dir/>
          <dgm:animLvl val="lvl"/>
          <dgm:resizeHandles val="exact"/>
        </dgm:presLayoutVars>
      </dgm:prSet>
      <dgm:spPr/>
    </dgm:pt>
    <dgm:pt modelId="{F23D492F-3EE0-8D4C-B60A-2E6532FA738B}" type="pres">
      <dgm:prSet presAssocID="{CCD8C7AB-BE5B-46A3-A8E2-4F019E08DC06}" presName="linNode" presStyleCnt="0"/>
      <dgm:spPr/>
    </dgm:pt>
    <dgm:pt modelId="{A8E68924-C752-9140-BB41-33A85A9FEA9E}" type="pres">
      <dgm:prSet presAssocID="{CCD8C7AB-BE5B-46A3-A8E2-4F019E08DC0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EE3D105-FD26-2546-A737-CE531D92A366}" type="pres">
      <dgm:prSet presAssocID="{CCD8C7AB-BE5B-46A3-A8E2-4F019E08DC06}" presName="descendantText" presStyleLbl="alignAccFollowNode1" presStyleIdx="0" presStyleCnt="4">
        <dgm:presLayoutVars>
          <dgm:bulletEnabled val="1"/>
        </dgm:presLayoutVars>
      </dgm:prSet>
      <dgm:spPr/>
    </dgm:pt>
    <dgm:pt modelId="{FED5ED77-13F4-6540-9DA9-D4D1EA59B26A}" type="pres">
      <dgm:prSet presAssocID="{CD00D888-DDE6-46BF-9832-050043A63815}" presName="sp" presStyleCnt="0"/>
      <dgm:spPr/>
    </dgm:pt>
    <dgm:pt modelId="{E02B2F56-81F9-C642-927E-377EED264635}" type="pres">
      <dgm:prSet presAssocID="{D2C480AB-3C1A-45C8-95A5-6F999626825D}" presName="linNode" presStyleCnt="0"/>
      <dgm:spPr/>
    </dgm:pt>
    <dgm:pt modelId="{1B12DA82-3B09-8A42-A8EC-36617B6EA75D}" type="pres">
      <dgm:prSet presAssocID="{D2C480AB-3C1A-45C8-95A5-6F999626825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05CDD97-1500-3E42-98C5-87275913C241}" type="pres">
      <dgm:prSet presAssocID="{D2C480AB-3C1A-45C8-95A5-6F999626825D}" presName="descendantText" presStyleLbl="alignAccFollowNode1" presStyleIdx="1" presStyleCnt="4">
        <dgm:presLayoutVars>
          <dgm:bulletEnabled val="1"/>
        </dgm:presLayoutVars>
      </dgm:prSet>
      <dgm:spPr/>
    </dgm:pt>
    <dgm:pt modelId="{CF335BB4-D83B-4E40-B618-C0EC9E642385}" type="pres">
      <dgm:prSet presAssocID="{688A426F-6332-4672-9761-64C5759030F5}" presName="sp" presStyleCnt="0"/>
      <dgm:spPr/>
    </dgm:pt>
    <dgm:pt modelId="{A11AD06A-4296-9247-A41C-A1789B626F8F}" type="pres">
      <dgm:prSet presAssocID="{52A06DE4-7FBC-4785-ACE7-50134C0EE3E7}" presName="linNode" presStyleCnt="0"/>
      <dgm:spPr/>
    </dgm:pt>
    <dgm:pt modelId="{54C04C02-808E-5F45-BF9A-5F68877CD0FD}" type="pres">
      <dgm:prSet presAssocID="{52A06DE4-7FBC-4785-ACE7-50134C0EE3E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3128825-8136-6D44-8E39-32535D9D8C5F}" type="pres">
      <dgm:prSet presAssocID="{52A06DE4-7FBC-4785-ACE7-50134C0EE3E7}" presName="descendantText" presStyleLbl="alignAccFollowNode1" presStyleIdx="2" presStyleCnt="4">
        <dgm:presLayoutVars>
          <dgm:bulletEnabled val="1"/>
        </dgm:presLayoutVars>
      </dgm:prSet>
      <dgm:spPr/>
    </dgm:pt>
    <dgm:pt modelId="{B2E871BB-9597-2041-AECD-A4A9098ED01F}" type="pres">
      <dgm:prSet presAssocID="{5C783385-7C38-48F1-90F1-62213839D7EF}" presName="sp" presStyleCnt="0"/>
      <dgm:spPr/>
    </dgm:pt>
    <dgm:pt modelId="{7BBB52C0-C682-E549-A9E5-DFC988D092E6}" type="pres">
      <dgm:prSet presAssocID="{F2D7FE7A-EAED-4E31-B754-B965999097EF}" presName="linNode" presStyleCnt="0"/>
      <dgm:spPr/>
    </dgm:pt>
    <dgm:pt modelId="{F178E3EA-85A4-8644-B697-54CE93558DFC}" type="pres">
      <dgm:prSet presAssocID="{F2D7FE7A-EAED-4E31-B754-B965999097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92A958B-FD89-0942-A1C3-57A7EFDFA39B}" type="pres">
      <dgm:prSet presAssocID="{F2D7FE7A-EAED-4E31-B754-B965999097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C92B105-F5F1-4D4B-92F3-498E4E032EBF}" type="presOf" srcId="{62EA2694-777D-4D60-BAEB-7816F080A1E0}" destId="{892A958B-FD89-0942-A1C3-57A7EFDFA39B}" srcOrd="0" destOrd="0" presId="urn:microsoft.com/office/officeart/2005/8/layout/vList5"/>
    <dgm:cxn modelId="{99A83F58-4006-3C45-BC3F-D2D62E484D20}" type="presOf" srcId="{52A06DE4-7FBC-4785-ACE7-50134C0EE3E7}" destId="{54C04C02-808E-5F45-BF9A-5F68877CD0FD}" srcOrd="0" destOrd="0" presId="urn:microsoft.com/office/officeart/2005/8/layout/vList5"/>
    <dgm:cxn modelId="{AED0715D-0151-44A8-BCFB-6DC1806F7184}" srcId="{D2C480AB-3C1A-45C8-95A5-6F999626825D}" destId="{CB1C67FD-8A27-4027-9B87-084C7E8FA4B5}" srcOrd="0" destOrd="0" parTransId="{E4FE9685-5A6C-49B0-959F-64E0AB7BDDC4}" sibTransId="{C64C5628-2EA2-4053-94DE-4898419ACDFE}"/>
    <dgm:cxn modelId="{CCBD925D-C81A-5740-890B-524E1AEA9435}" type="presOf" srcId="{213D33B8-78C7-467F-9648-8B904EEF6916}" destId="{4EE3D105-FD26-2546-A737-CE531D92A366}" srcOrd="0" destOrd="0" presId="urn:microsoft.com/office/officeart/2005/8/layout/vList5"/>
    <dgm:cxn modelId="{25B6C794-6EA7-1A47-A8BA-62422A17D171}" type="presOf" srcId="{F2D7FE7A-EAED-4E31-B754-B965999097EF}" destId="{F178E3EA-85A4-8644-B697-54CE93558DFC}" srcOrd="0" destOrd="0" presId="urn:microsoft.com/office/officeart/2005/8/layout/vList5"/>
    <dgm:cxn modelId="{6B6E1AA0-9438-CF44-915F-5D315ACDAD54}" type="presOf" srcId="{CB1C67FD-8A27-4027-9B87-084C7E8FA4B5}" destId="{E05CDD97-1500-3E42-98C5-87275913C241}" srcOrd="0" destOrd="0" presId="urn:microsoft.com/office/officeart/2005/8/layout/vList5"/>
    <dgm:cxn modelId="{793122B1-62E2-4212-BE6D-4992DAFB0AD5}" srcId="{6A98F8A1-7F56-427E-81A7-B387A0D0813C}" destId="{52A06DE4-7FBC-4785-ACE7-50134C0EE3E7}" srcOrd="2" destOrd="0" parTransId="{50952046-E332-4773-97D5-281164244232}" sibTransId="{5C783385-7C38-48F1-90F1-62213839D7EF}"/>
    <dgm:cxn modelId="{133F51B6-11D3-A145-A973-323FD8FA6666}" type="presOf" srcId="{D2C480AB-3C1A-45C8-95A5-6F999626825D}" destId="{1B12DA82-3B09-8A42-A8EC-36617B6EA75D}" srcOrd="0" destOrd="0" presId="urn:microsoft.com/office/officeart/2005/8/layout/vList5"/>
    <dgm:cxn modelId="{32C1C7C1-C36E-4B91-9827-341CDFA74F56}" srcId="{52A06DE4-7FBC-4785-ACE7-50134C0EE3E7}" destId="{CB05AC54-AD47-4968-9054-E08EEF96C277}" srcOrd="0" destOrd="0" parTransId="{9F6D4025-0B5E-4963-9E14-C471A2F87A86}" sibTransId="{3E0C3F7A-520D-4174-A681-522E73AAB808}"/>
    <dgm:cxn modelId="{1FAE20C3-4F44-0542-B4B6-D7CDC03B561F}" type="presOf" srcId="{6A98F8A1-7F56-427E-81A7-B387A0D0813C}" destId="{76A57571-0AC9-C647-8C38-D54B556DCF05}" srcOrd="0" destOrd="0" presId="urn:microsoft.com/office/officeart/2005/8/layout/vList5"/>
    <dgm:cxn modelId="{8FD939CA-360A-43BB-BFC6-F9A52FAEEFC8}" srcId="{6A98F8A1-7F56-427E-81A7-B387A0D0813C}" destId="{D2C480AB-3C1A-45C8-95A5-6F999626825D}" srcOrd="1" destOrd="0" parTransId="{D20BE195-115A-4464-B78D-7E8F9D3CC3AE}" sibTransId="{688A426F-6332-4672-9761-64C5759030F5}"/>
    <dgm:cxn modelId="{1C36CCD0-AE26-43AF-B9ED-C8D285503B05}" srcId="{6A98F8A1-7F56-427E-81A7-B387A0D0813C}" destId="{CCD8C7AB-BE5B-46A3-A8E2-4F019E08DC06}" srcOrd="0" destOrd="0" parTransId="{A82DFCFF-7C07-4F10-89F9-4C470BE336DA}" sibTransId="{CD00D888-DDE6-46BF-9832-050043A63815}"/>
    <dgm:cxn modelId="{B6F1C1DF-865E-2C48-B59F-26D66176227B}" type="presOf" srcId="{CB05AC54-AD47-4968-9054-E08EEF96C277}" destId="{23128825-8136-6D44-8E39-32535D9D8C5F}" srcOrd="0" destOrd="0" presId="urn:microsoft.com/office/officeart/2005/8/layout/vList5"/>
    <dgm:cxn modelId="{D2BAABE8-74BC-4270-B0FC-63E7BEF8F70F}" srcId="{CCD8C7AB-BE5B-46A3-A8E2-4F019E08DC06}" destId="{213D33B8-78C7-467F-9648-8B904EEF6916}" srcOrd="0" destOrd="0" parTransId="{83AFB2B1-E0D8-422D-B321-38734E20F9EE}" sibTransId="{9DECC968-D683-47B3-8630-AAE80E1F7B32}"/>
    <dgm:cxn modelId="{37FCB0EE-1B4F-489E-88B7-9C3CCFF82E2A}" srcId="{F2D7FE7A-EAED-4E31-B754-B965999097EF}" destId="{62EA2694-777D-4D60-BAEB-7816F080A1E0}" srcOrd="0" destOrd="0" parTransId="{2CBB237A-5C6D-4D60-BF2B-8A4A4D40B2C8}" sibTransId="{8C3805BD-C0F4-4ACB-AFA6-2BBA368B91E8}"/>
    <dgm:cxn modelId="{404152F2-531C-0741-B399-70A4E4FE2C66}" type="presOf" srcId="{CCD8C7AB-BE5B-46A3-A8E2-4F019E08DC06}" destId="{A8E68924-C752-9140-BB41-33A85A9FEA9E}" srcOrd="0" destOrd="0" presId="urn:microsoft.com/office/officeart/2005/8/layout/vList5"/>
    <dgm:cxn modelId="{6CDDFFF8-0D81-4989-82E4-F7A25ACC9CBA}" srcId="{6A98F8A1-7F56-427E-81A7-B387A0D0813C}" destId="{F2D7FE7A-EAED-4E31-B754-B965999097EF}" srcOrd="3" destOrd="0" parTransId="{D8FA3651-EDF2-4928-A850-68E819BA0F14}" sibTransId="{377BAF61-8C45-4151-B1A6-09386A9720BF}"/>
    <dgm:cxn modelId="{C76252D5-1311-C747-B32F-646385EE9140}" type="presParOf" srcId="{76A57571-0AC9-C647-8C38-D54B556DCF05}" destId="{F23D492F-3EE0-8D4C-B60A-2E6532FA738B}" srcOrd="0" destOrd="0" presId="urn:microsoft.com/office/officeart/2005/8/layout/vList5"/>
    <dgm:cxn modelId="{CE42F190-DB07-C744-8A99-549FF77C75E8}" type="presParOf" srcId="{F23D492F-3EE0-8D4C-B60A-2E6532FA738B}" destId="{A8E68924-C752-9140-BB41-33A85A9FEA9E}" srcOrd="0" destOrd="0" presId="urn:microsoft.com/office/officeart/2005/8/layout/vList5"/>
    <dgm:cxn modelId="{6C8DB5D9-B167-5341-80CE-075FF5EACB5C}" type="presParOf" srcId="{F23D492F-3EE0-8D4C-B60A-2E6532FA738B}" destId="{4EE3D105-FD26-2546-A737-CE531D92A366}" srcOrd="1" destOrd="0" presId="urn:microsoft.com/office/officeart/2005/8/layout/vList5"/>
    <dgm:cxn modelId="{71B10111-0596-2740-9643-2D67055B82A8}" type="presParOf" srcId="{76A57571-0AC9-C647-8C38-D54B556DCF05}" destId="{FED5ED77-13F4-6540-9DA9-D4D1EA59B26A}" srcOrd="1" destOrd="0" presId="urn:microsoft.com/office/officeart/2005/8/layout/vList5"/>
    <dgm:cxn modelId="{DA87C9CB-1D8D-4D49-A6B9-3A902EF45DBF}" type="presParOf" srcId="{76A57571-0AC9-C647-8C38-D54B556DCF05}" destId="{E02B2F56-81F9-C642-927E-377EED264635}" srcOrd="2" destOrd="0" presId="urn:microsoft.com/office/officeart/2005/8/layout/vList5"/>
    <dgm:cxn modelId="{81AF5296-8A9C-2042-8FAB-C2A85E0A698F}" type="presParOf" srcId="{E02B2F56-81F9-C642-927E-377EED264635}" destId="{1B12DA82-3B09-8A42-A8EC-36617B6EA75D}" srcOrd="0" destOrd="0" presId="urn:microsoft.com/office/officeart/2005/8/layout/vList5"/>
    <dgm:cxn modelId="{7373F5B1-6212-DC48-8CB0-4EFF61797814}" type="presParOf" srcId="{E02B2F56-81F9-C642-927E-377EED264635}" destId="{E05CDD97-1500-3E42-98C5-87275913C241}" srcOrd="1" destOrd="0" presId="urn:microsoft.com/office/officeart/2005/8/layout/vList5"/>
    <dgm:cxn modelId="{3D0D3BE5-90EB-1E49-96F6-C89E7984FCF1}" type="presParOf" srcId="{76A57571-0AC9-C647-8C38-D54B556DCF05}" destId="{CF335BB4-D83B-4E40-B618-C0EC9E642385}" srcOrd="3" destOrd="0" presId="urn:microsoft.com/office/officeart/2005/8/layout/vList5"/>
    <dgm:cxn modelId="{090AC424-31D2-AC41-A083-3D2D3EDD4CA8}" type="presParOf" srcId="{76A57571-0AC9-C647-8C38-D54B556DCF05}" destId="{A11AD06A-4296-9247-A41C-A1789B626F8F}" srcOrd="4" destOrd="0" presId="urn:microsoft.com/office/officeart/2005/8/layout/vList5"/>
    <dgm:cxn modelId="{F4C6CB67-5563-9144-965D-CCAE7FB51F27}" type="presParOf" srcId="{A11AD06A-4296-9247-A41C-A1789B626F8F}" destId="{54C04C02-808E-5F45-BF9A-5F68877CD0FD}" srcOrd="0" destOrd="0" presId="urn:microsoft.com/office/officeart/2005/8/layout/vList5"/>
    <dgm:cxn modelId="{E3FE07B4-B5A6-F14C-B7AE-033EAB8B8127}" type="presParOf" srcId="{A11AD06A-4296-9247-A41C-A1789B626F8F}" destId="{23128825-8136-6D44-8E39-32535D9D8C5F}" srcOrd="1" destOrd="0" presId="urn:microsoft.com/office/officeart/2005/8/layout/vList5"/>
    <dgm:cxn modelId="{AD3B7677-4C51-C14A-822E-4A6140DB1634}" type="presParOf" srcId="{76A57571-0AC9-C647-8C38-D54B556DCF05}" destId="{B2E871BB-9597-2041-AECD-A4A9098ED01F}" srcOrd="5" destOrd="0" presId="urn:microsoft.com/office/officeart/2005/8/layout/vList5"/>
    <dgm:cxn modelId="{BCE4B824-AC64-EE48-9457-C346331B406E}" type="presParOf" srcId="{76A57571-0AC9-C647-8C38-D54B556DCF05}" destId="{7BBB52C0-C682-E549-A9E5-DFC988D092E6}" srcOrd="6" destOrd="0" presId="urn:microsoft.com/office/officeart/2005/8/layout/vList5"/>
    <dgm:cxn modelId="{88191329-77EC-B14A-BCAB-BB38070F7876}" type="presParOf" srcId="{7BBB52C0-C682-E549-A9E5-DFC988D092E6}" destId="{F178E3EA-85A4-8644-B697-54CE93558DFC}" srcOrd="0" destOrd="0" presId="urn:microsoft.com/office/officeart/2005/8/layout/vList5"/>
    <dgm:cxn modelId="{72352265-0C4F-3048-AD29-FAE7CCC0F979}" type="presParOf" srcId="{7BBB52C0-C682-E549-A9E5-DFC988D092E6}" destId="{892A958B-FD89-0942-A1C3-57A7EFDFA3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AF190F-AB67-421A-91AA-2E68555571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907BC-4212-4D59-B7E4-3019D25CFBF7}">
      <dgm:prSet/>
      <dgm:spPr/>
      <dgm:t>
        <a:bodyPr/>
        <a:lstStyle/>
        <a:p>
          <a:r>
            <a:rPr lang="en-US" dirty="0"/>
            <a:t>“Other data management tools with more advanced features are more suitable for my needs”. </a:t>
          </a:r>
        </a:p>
      </dgm:t>
    </dgm:pt>
    <dgm:pt modelId="{1DEF020D-1266-4F75-8596-4EDA624D7882}" type="parTrans" cxnId="{F147F24E-2EA6-414B-BD3B-2A8D65354612}">
      <dgm:prSet/>
      <dgm:spPr/>
      <dgm:t>
        <a:bodyPr/>
        <a:lstStyle/>
        <a:p>
          <a:endParaRPr lang="en-US"/>
        </a:p>
      </dgm:t>
    </dgm:pt>
    <dgm:pt modelId="{161906DF-550B-48BA-A20E-CFC68714BD01}" type="sibTrans" cxnId="{F147F24E-2EA6-414B-BD3B-2A8D65354612}">
      <dgm:prSet/>
      <dgm:spPr/>
      <dgm:t>
        <a:bodyPr/>
        <a:lstStyle/>
        <a:p>
          <a:endParaRPr lang="en-US"/>
        </a:p>
      </dgm:t>
    </dgm:pt>
    <dgm:pt modelId="{C4990494-2FCF-4C31-90D0-07DDFA693A0E}">
      <dgm:prSet/>
      <dgm:spPr/>
      <dgm:t>
        <a:bodyPr/>
        <a:lstStyle/>
        <a:p>
          <a:r>
            <a:rPr lang="en-US" i="1" dirty="0"/>
            <a:t>While advanced tools enable greater data analysis, they are typically more expensive, complex to set up, and involve more training. </a:t>
          </a:r>
          <a:r>
            <a:rPr lang="en-US" b="1" i="1" dirty="0"/>
            <a:t>Pivot tables are already built into Excel, often making them more accessible and cost-effective. </a:t>
          </a:r>
          <a:endParaRPr lang="en-US" b="1" dirty="0"/>
        </a:p>
      </dgm:t>
    </dgm:pt>
    <dgm:pt modelId="{AD4992D2-D97C-4A52-B4A2-B58C91483BD7}" type="parTrans" cxnId="{0D658AFA-E370-4F2D-B81C-A8CFAF9FCCEC}">
      <dgm:prSet/>
      <dgm:spPr/>
      <dgm:t>
        <a:bodyPr/>
        <a:lstStyle/>
        <a:p>
          <a:endParaRPr lang="en-US"/>
        </a:p>
      </dgm:t>
    </dgm:pt>
    <dgm:pt modelId="{B4B18D9B-6528-4056-97FC-E7385F0F3567}" type="sibTrans" cxnId="{0D658AFA-E370-4F2D-B81C-A8CFAF9FCCEC}">
      <dgm:prSet/>
      <dgm:spPr/>
      <dgm:t>
        <a:bodyPr/>
        <a:lstStyle/>
        <a:p>
          <a:endParaRPr lang="en-US"/>
        </a:p>
      </dgm:t>
    </dgm:pt>
    <dgm:pt modelId="{4B3218D8-1C19-4230-9C3E-347C787968A4}">
      <dgm:prSet/>
      <dgm:spPr/>
      <dgm:t>
        <a:bodyPr/>
        <a:lstStyle/>
        <a:p>
          <a:r>
            <a:rPr lang="en-US" dirty="0"/>
            <a:t>“Simple tasks are better suited by more straightforward and basic analysis tools”. </a:t>
          </a:r>
        </a:p>
      </dgm:t>
    </dgm:pt>
    <dgm:pt modelId="{14CC75B8-1AE0-492B-8029-154B43F967F0}" type="parTrans" cxnId="{8046E4BA-5317-496E-8D5F-F919DDADB090}">
      <dgm:prSet/>
      <dgm:spPr/>
      <dgm:t>
        <a:bodyPr/>
        <a:lstStyle/>
        <a:p>
          <a:endParaRPr lang="en-US"/>
        </a:p>
      </dgm:t>
    </dgm:pt>
    <dgm:pt modelId="{ED0D7EE2-D93F-47F8-BAD2-E8837C945087}" type="sibTrans" cxnId="{8046E4BA-5317-496E-8D5F-F919DDADB090}">
      <dgm:prSet/>
      <dgm:spPr/>
      <dgm:t>
        <a:bodyPr/>
        <a:lstStyle/>
        <a:p>
          <a:endParaRPr lang="en-US"/>
        </a:p>
      </dgm:t>
    </dgm:pt>
    <dgm:pt modelId="{84ADE3F3-10A3-4B7B-A92E-43DACB7AA749}">
      <dgm:prSet/>
      <dgm:spPr/>
      <dgm:t>
        <a:bodyPr/>
        <a:lstStyle/>
        <a:p>
          <a:r>
            <a:rPr lang="en-US" b="1" i="1" dirty="0"/>
            <a:t>Pivot tables can be simplified to better suit basic analysis.</a:t>
          </a:r>
          <a:r>
            <a:rPr lang="en-US" i="1" dirty="0"/>
            <a:t> For instance, calculating trends or averages is much easier with pivot tables when compared to manual methods. </a:t>
          </a:r>
          <a:endParaRPr lang="en-US" dirty="0"/>
        </a:p>
      </dgm:t>
    </dgm:pt>
    <dgm:pt modelId="{768103DC-DD95-4EC1-B902-EB495828A31A}" type="parTrans" cxnId="{A938BCA4-1B42-45DD-95B9-5CCC27572576}">
      <dgm:prSet/>
      <dgm:spPr/>
      <dgm:t>
        <a:bodyPr/>
        <a:lstStyle/>
        <a:p>
          <a:endParaRPr lang="en-US"/>
        </a:p>
      </dgm:t>
    </dgm:pt>
    <dgm:pt modelId="{F1727EF1-DA60-4B9C-8F07-0645B4BD4B7E}" type="sibTrans" cxnId="{A938BCA4-1B42-45DD-95B9-5CCC27572576}">
      <dgm:prSet/>
      <dgm:spPr/>
      <dgm:t>
        <a:bodyPr/>
        <a:lstStyle/>
        <a:p>
          <a:endParaRPr lang="en-US"/>
        </a:p>
      </dgm:t>
    </dgm:pt>
    <dgm:pt modelId="{204AC2FA-50BE-48C3-ACDA-24FDE8AB53AA}">
      <dgm:prSet/>
      <dgm:spPr/>
      <dgm:t>
        <a:bodyPr/>
        <a:lstStyle/>
        <a:p>
          <a:r>
            <a:rPr lang="en-US" dirty="0"/>
            <a:t>“Excel is unable to manage and process big data sets”.</a:t>
          </a:r>
        </a:p>
      </dgm:t>
    </dgm:pt>
    <dgm:pt modelId="{F2417B09-0E97-445B-BBF9-B9C86426E0D8}" type="parTrans" cxnId="{E982B4A0-390A-4A0B-9E23-D69DF10B5485}">
      <dgm:prSet/>
      <dgm:spPr/>
      <dgm:t>
        <a:bodyPr/>
        <a:lstStyle/>
        <a:p>
          <a:endParaRPr lang="en-US"/>
        </a:p>
      </dgm:t>
    </dgm:pt>
    <dgm:pt modelId="{C77A7693-8F8B-460A-9792-2A28401A743B}" type="sibTrans" cxnId="{E982B4A0-390A-4A0B-9E23-D69DF10B5485}">
      <dgm:prSet/>
      <dgm:spPr/>
      <dgm:t>
        <a:bodyPr/>
        <a:lstStyle/>
        <a:p>
          <a:endParaRPr lang="en-US"/>
        </a:p>
      </dgm:t>
    </dgm:pt>
    <dgm:pt modelId="{8B7C20FD-88FD-41C7-9DD6-9CDCB9709951}">
      <dgm:prSet/>
      <dgm:spPr/>
      <dgm:t>
        <a:bodyPr/>
        <a:lstStyle/>
        <a:p>
          <a:r>
            <a:rPr lang="en-US" i="1" dirty="0"/>
            <a:t>While Excel does have its limitations, many businesses will find that Excel is still suitable for building pivot tables. </a:t>
          </a:r>
          <a:r>
            <a:rPr lang="en-US" b="1" i="1" dirty="0"/>
            <a:t>Excel continues to improve its capabilities and even includes features such as Power Pivot for larger data sets. </a:t>
          </a:r>
          <a:endParaRPr lang="en-US" b="1" dirty="0"/>
        </a:p>
      </dgm:t>
    </dgm:pt>
    <dgm:pt modelId="{44C726A6-D81D-47DF-9352-9AF95F6A756D}" type="parTrans" cxnId="{01B47DF0-674B-46DE-9477-18F4B23D87CB}">
      <dgm:prSet/>
      <dgm:spPr/>
      <dgm:t>
        <a:bodyPr/>
        <a:lstStyle/>
        <a:p>
          <a:endParaRPr lang="en-US"/>
        </a:p>
      </dgm:t>
    </dgm:pt>
    <dgm:pt modelId="{696EB59D-E3AA-4657-A8E8-BBD6C515E6B2}" type="sibTrans" cxnId="{01B47DF0-674B-46DE-9477-18F4B23D87CB}">
      <dgm:prSet/>
      <dgm:spPr/>
      <dgm:t>
        <a:bodyPr/>
        <a:lstStyle/>
        <a:p>
          <a:endParaRPr lang="en-US"/>
        </a:p>
      </dgm:t>
    </dgm:pt>
    <dgm:pt modelId="{5835704D-EEED-B54F-AA28-BCB4A16FEAFD}" type="pres">
      <dgm:prSet presAssocID="{B7AF190F-AB67-421A-91AA-2E68555571E3}" presName="Name0" presStyleCnt="0">
        <dgm:presLayoutVars>
          <dgm:dir/>
          <dgm:animLvl val="lvl"/>
          <dgm:resizeHandles val="exact"/>
        </dgm:presLayoutVars>
      </dgm:prSet>
      <dgm:spPr/>
    </dgm:pt>
    <dgm:pt modelId="{A3C7129B-ED6D-FB4D-8A76-303CCAE5A52F}" type="pres">
      <dgm:prSet presAssocID="{283907BC-4212-4D59-B7E4-3019D25CFBF7}" presName="linNode" presStyleCnt="0"/>
      <dgm:spPr/>
    </dgm:pt>
    <dgm:pt modelId="{FC8FB6F0-0A60-2544-B67C-FF69BB2EA133}" type="pres">
      <dgm:prSet presAssocID="{283907BC-4212-4D59-B7E4-3019D25CFBF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72AB7DE-900E-A24A-B681-5B66221F2B75}" type="pres">
      <dgm:prSet presAssocID="{283907BC-4212-4D59-B7E4-3019D25CFBF7}" presName="descendantText" presStyleLbl="alignAccFollowNode1" presStyleIdx="0" presStyleCnt="3">
        <dgm:presLayoutVars>
          <dgm:bulletEnabled val="1"/>
        </dgm:presLayoutVars>
      </dgm:prSet>
      <dgm:spPr/>
    </dgm:pt>
    <dgm:pt modelId="{C68CD320-E200-8345-B5AD-E65E4C02B4F1}" type="pres">
      <dgm:prSet presAssocID="{161906DF-550B-48BA-A20E-CFC68714BD01}" presName="sp" presStyleCnt="0"/>
      <dgm:spPr/>
    </dgm:pt>
    <dgm:pt modelId="{06CCFFEB-DBEE-064E-A1FA-65A9512A8FCF}" type="pres">
      <dgm:prSet presAssocID="{4B3218D8-1C19-4230-9C3E-347C787968A4}" presName="linNode" presStyleCnt="0"/>
      <dgm:spPr/>
    </dgm:pt>
    <dgm:pt modelId="{FF157E34-7FDA-7443-AA70-164ADE8FD8CD}" type="pres">
      <dgm:prSet presAssocID="{4B3218D8-1C19-4230-9C3E-347C787968A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9C8FADA-521D-2546-A389-A06DF418A4B8}" type="pres">
      <dgm:prSet presAssocID="{4B3218D8-1C19-4230-9C3E-347C787968A4}" presName="descendantText" presStyleLbl="alignAccFollowNode1" presStyleIdx="1" presStyleCnt="3">
        <dgm:presLayoutVars>
          <dgm:bulletEnabled val="1"/>
        </dgm:presLayoutVars>
      </dgm:prSet>
      <dgm:spPr/>
    </dgm:pt>
    <dgm:pt modelId="{A0B1A5DB-FEF0-3D45-AB34-0798FCDD65A4}" type="pres">
      <dgm:prSet presAssocID="{ED0D7EE2-D93F-47F8-BAD2-E8837C945087}" presName="sp" presStyleCnt="0"/>
      <dgm:spPr/>
    </dgm:pt>
    <dgm:pt modelId="{BF8590FD-AB8E-814A-9FBE-4027490797F3}" type="pres">
      <dgm:prSet presAssocID="{204AC2FA-50BE-48C3-ACDA-24FDE8AB53AA}" presName="linNode" presStyleCnt="0"/>
      <dgm:spPr/>
    </dgm:pt>
    <dgm:pt modelId="{8A6C7871-E295-8F43-A966-7EB68709AA91}" type="pres">
      <dgm:prSet presAssocID="{204AC2FA-50BE-48C3-ACDA-24FDE8AB53A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0F471A4-4209-C44C-8A45-F8318679A4AC}" type="pres">
      <dgm:prSet presAssocID="{204AC2FA-50BE-48C3-ACDA-24FDE8AB53A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FA1200C-2F6F-0D48-8D5D-56277993DF46}" type="presOf" srcId="{283907BC-4212-4D59-B7E4-3019D25CFBF7}" destId="{FC8FB6F0-0A60-2544-B67C-FF69BB2EA133}" srcOrd="0" destOrd="0" presId="urn:microsoft.com/office/officeart/2005/8/layout/vList5"/>
    <dgm:cxn modelId="{92226D26-9320-E341-A566-AF3D06BA3D07}" type="presOf" srcId="{B7AF190F-AB67-421A-91AA-2E68555571E3}" destId="{5835704D-EEED-B54F-AA28-BCB4A16FEAFD}" srcOrd="0" destOrd="0" presId="urn:microsoft.com/office/officeart/2005/8/layout/vList5"/>
    <dgm:cxn modelId="{64299831-578A-FC46-8B3D-E486613C374D}" type="presOf" srcId="{C4990494-2FCF-4C31-90D0-07DDFA693A0E}" destId="{972AB7DE-900E-A24A-B681-5B66221F2B75}" srcOrd="0" destOrd="0" presId="urn:microsoft.com/office/officeart/2005/8/layout/vList5"/>
    <dgm:cxn modelId="{D03F1B39-B0D6-1048-9B1B-000CD90C00F7}" type="presOf" srcId="{4B3218D8-1C19-4230-9C3E-347C787968A4}" destId="{FF157E34-7FDA-7443-AA70-164ADE8FD8CD}" srcOrd="0" destOrd="0" presId="urn:microsoft.com/office/officeart/2005/8/layout/vList5"/>
    <dgm:cxn modelId="{F147F24E-2EA6-414B-BD3B-2A8D65354612}" srcId="{B7AF190F-AB67-421A-91AA-2E68555571E3}" destId="{283907BC-4212-4D59-B7E4-3019D25CFBF7}" srcOrd="0" destOrd="0" parTransId="{1DEF020D-1266-4F75-8596-4EDA624D7882}" sibTransId="{161906DF-550B-48BA-A20E-CFC68714BD01}"/>
    <dgm:cxn modelId="{2DBA6259-8473-EF46-980A-7B1A1C9A1ADB}" type="presOf" srcId="{8B7C20FD-88FD-41C7-9DD6-9CDCB9709951}" destId="{90F471A4-4209-C44C-8A45-F8318679A4AC}" srcOrd="0" destOrd="0" presId="urn:microsoft.com/office/officeart/2005/8/layout/vList5"/>
    <dgm:cxn modelId="{FFC9AD9E-203D-6A44-97B6-6466749F2D18}" type="presOf" srcId="{204AC2FA-50BE-48C3-ACDA-24FDE8AB53AA}" destId="{8A6C7871-E295-8F43-A966-7EB68709AA91}" srcOrd="0" destOrd="0" presId="urn:microsoft.com/office/officeart/2005/8/layout/vList5"/>
    <dgm:cxn modelId="{E982B4A0-390A-4A0B-9E23-D69DF10B5485}" srcId="{B7AF190F-AB67-421A-91AA-2E68555571E3}" destId="{204AC2FA-50BE-48C3-ACDA-24FDE8AB53AA}" srcOrd="2" destOrd="0" parTransId="{F2417B09-0E97-445B-BBF9-B9C86426E0D8}" sibTransId="{C77A7693-8F8B-460A-9792-2A28401A743B}"/>
    <dgm:cxn modelId="{A938BCA4-1B42-45DD-95B9-5CCC27572576}" srcId="{4B3218D8-1C19-4230-9C3E-347C787968A4}" destId="{84ADE3F3-10A3-4B7B-A92E-43DACB7AA749}" srcOrd="0" destOrd="0" parTransId="{768103DC-DD95-4EC1-B902-EB495828A31A}" sibTransId="{F1727EF1-DA60-4B9C-8F07-0645B4BD4B7E}"/>
    <dgm:cxn modelId="{8046E4BA-5317-496E-8D5F-F919DDADB090}" srcId="{B7AF190F-AB67-421A-91AA-2E68555571E3}" destId="{4B3218D8-1C19-4230-9C3E-347C787968A4}" srcOrd="1" destOrd="0" parTransId="{14CC75B8-1AE0-492B-8029-154B43F967F0}" sibTransId="{ED0D7EE2-D93F-47F8-BAD2-E8837C945087}"/>
    <dgm:cxn modelId="{01B47DF0-674B-46DE-9477-18F4B23D87CB}" srcId="{204AC2FA-50BE-48C3-ACDA-24FDE8AB53AA}" destId="{8B7C20FD-88FD-41C7-9DD6-9CDCB9709951}" srcOrd="0" destOrd="0" parTransId="{44C726A6-D81D-47DF-9352-9AF95F6A756D}" sibTransId="{696EB59D-E3AA-4657-A8E8-BBD6C515E6B2}"/>
    <dgm:cxn modelId="{BBBC7FFA-6438-CF45-A764-6B48C9208FD5}" type="presOf" srcId="{84ADE3F3-10A3-4B7B-A92E-43DACB7AA749}" destId="{99C8FADA-521D-2546-A389-A06DF418A4B8}" srcOrd="0" destOrd="0" presId="urn:microsoft.com/office/officeart/2005/8/layout/vList5"/>
    <dgm:cxn modelId="{0D658AFA-E370-4F2D-B81C-A8CFAF9FCCEC}" srcId="{283907BC-4212-4D59-B7E4-3019D25CFBF7}" destId="{C4990494-2FCF-4C31-90D0-07DDFA693A0E}" srcOrd="0" destOrd="0" parTransId="{AD4992D2-D97C-4A52-B4A2-B58C91483BD7}" sibTransId="{B4B18D9B-6528-4056-97FC-E7385F0F3567}"/>
    <dgm:cxn modelId="{C348EB1E-07EA-5C42-9243-5EC3916EAF41}" type="presParOf" srcId="{5835704D-EEED-B54F-AA28-BCB4A16FEAFD}" destId="{A3C7129B-ED6D-FB4D-8A76-303CCAE5A52F}" srcOrd="0" destOrd="0" presId="urn:microsoft.com/office/officeart/2005/8/layout/vList5"/>
    <dgm:cxn modelId="{CF1F6DB4-34E0-7A4E-B6FD-3554C502581E}" type="presParOf" srcId="{A3C7129B-ED6D-FB4D-8A76-303CCAE5A52F}" destId="{FC8FB6F0-0A60-2544-B67C-FF69BB2EA133}" srcOrd="0" destOrd="0" presId="urn:microsoft.com/office/officeart/2005/8/layout/vList5"/>
    <dgm:cxn modelId="{6CC738FB-1570-AE4B-924B-FA6B835427A3}" type="presParOf" srcId="{A3C7129B-ED6D-FB4D-8A76-303CCAE5A52F}" destId="{972AB7DE-900E-A24A-B681-5B66221F2B75}" srcOrd="1" destOrd="0" presId="urn:microsoft.com/office/officeart/2005/8/layout/vList5"/>
    <dgm:cxn modelId="{11133BD8-04F1-B14E-92EB-0E6B22F00168}" type="presParOf" srcId="{5835704D-EEED-B54F-AA28-BCB4A16FEAFD}" destId="{C68CD320-E200-8345-B5AD-E65E4C02B4F1}" srcOrd="1" destOrd="0" presId="urn:microsoft.com/office/officeart/2005/8/layout/vList5"/>
    <dgm:cxn modelId="{758B2FF1-A2EB-2643-923D-FBED7BE5F3A9}" type="presParOf" srcId="{5835704D-EEED-B54F-AA28-BCB4A16FEAFD}" destId="{06CCFFEB-DBEE-064E-A1FA-65A9512A8FCF}" srcOrd="2" destOrd="0" presId="urn:microsoft.com/office/officeart/2005/8/layout/vList5"/>
    <dgm:cxn modelId="{93543F22-DAF5-0F4C-B2F9-EF37CB5800DE}" type="presParOf" srcId="{06CCFFEB-DBEE-064E-A1FA-65A9512A8FCF}" destId="{FF157E34-7FDA-7443-AA70-164ADE8FD8CD}" srcOrd="0" destOrd="0" presId="urn:microsoft.com/office/officeart/2005/8/layout/vList5"/>
    <dgm:cxn modelId="{6870612A-6A28-3A41-9DFD-E1304EE9A3C1}" type="presParOf" srcId="{06CCFFEB-DBEE-064E-A1FA-65A9512A8FCF}" destId="{99C8FADA-521D-2546-A389-A06DF418A4B8}" srcOrd="1" destOrd="0" presId="urn:microsoft.com/office/officeart/2005/8/layout/vList5"/>
    <dgm:cxn modelId="{5C82BD1C-755A-654E-A446-57A01CBEDC20}" type="presParOf" srcId="{5835704D-EEED-B54F-AA28-BCB4A16FEAFD}" destId="{A0B1A5DB-FEF0-3D45-AB34-0798FCDD65A4}" srcOrd="3" destOrd="0" presId="urn:microsoft.com/office/officeart/2005/8/layout/vList5"/>
    <dgm:cxn modelId="{E7267D76-3057-FE47-8299-515E3FD43197}" type="presParOf" srcId="{5835704D-EEED-B54F-AA28-BCB4A16FEAFD}" destId="{BF8590FD-AB8E-814A-9FBE-4027490797F3}" srcOrd="4" destOrd="0" presId="urn:microsoft.com/office/officeart/2005/8/layout/vList5"/>
    <dgm:cxn modelId="{B2196F47-4B3A-F946-AED4-7FDB00DB2C98}" type="presParOf" srcId="{BF8590FD-AB8E-814A-9FBE-4027490797F3}" destId="{8A6C7871-E295-8F43-A966-7EB68709AA91}" srcOrd="0" destOrd="0" presId="urn:microsoft.com/office/officeart/2005/8/layout/vList5"/>
    <dgm:cxn modelId="{C7E89EDD-8E47-6E45-ACC8-DFF96CAB64D3}" type="presParOf" srcId="{BF8590FD-AB8E-814A-9FBE-4027490797F3}" destId="{90F471A4-4209-C44C-8A45-F8318679A4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D589F3-9985-6546-AB0C-75A9675602FF}" type="doc">
      <dgm:prSet loTypeId="urn:microsoft.com/office/officeart/2005/8/layout/matrix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2656DC-6715-8A44-8C4F-5A262FA57385}">
      <dgm:prSet/>
      <dgm:spPr/>
      <dgm:t>
        <a:bodyPr/>
        <a:lstStyle/>
        <a:p>
          <a:r>
            <a:rPr lang="en-US" b="1" u="sng" dirty="0"/>
            <a:t>Step 3: </a:t>
          </a:r>
          <a:r>
            <a:rPr lang="en-US" dirty="0"/>
            <a:t>Build the Table – Drag &amp; drop desired fields into filters, rows, columns, or values</a:t>
          </a:r>
        </a:p>
      </dgm:t>
    </dgm:pt>
    <dgm:pt modelId="{0597DAAA-391B-8847-A575-B8C4066687D6}" type="parTrans" cxnId="{86FF597E-432C-2647-8B83-7B7EB158AC7F}">
      <dgm:prSet/>
      <dgm:spPr/>
      <dgm:t>
        <a:bodyPr/>
        <a:lstStyle/>
        <a:p>
          <a:endParaRPr lang="en-US"/>
        </a:p>
      </dgm:t>
    </dgm:pt>
    <dgm:pt modelId="{C5F4E52C-0FBE-5640-A52C-A71D1BDD5791}" type="sibTrans" cxnId="{86FF597E-432C-2647-8B83-7B7EB158AC7F}">
      <dgm:prSet/>
      <dgm:spPr/>
      <dgm:t>
        <a:bodyPr/>
        <a:lstStyle/>
        <a:p>
          <a:endParaRPr lang="en-US"/>
        </a:p>
      </dgm:t>
    </dgm:pt>
    <dgm:pt modelId="{F9AC0DAE-90F1-EC41-A224-8C52CCFEDD04}">
      <dgm:prSet/>
      <dgm:spPr/>
      <dgm:t>
        <a:bodyPr/>
        <a:lstStyle/>
        <a:p>
          <a:r>
            <a:rPr lang="en-US" b="0" dirty="0"/>
            <a:t>Filters</a:t>
          </a:r>
        </a:p>
      </dgm:t>
    </dgm:pt>
    <dgm:pt modelId="{24BA2489-9F73-E246-B1F2-D66D39CB4965}" type="parTrans" cxnId="{40D768D8-0502-2C43-AAA5-17D0C0E4E405}">
      <dgm:prSet/>
      <dgm:spPr/>
      <dgm:t>
        <a:bodyPr/>
        <a:lstStyle/>
        <a:p>
          <a:endParaRPr lang="en-US"/>
        </a:p>
      </dgm:t>
    </dgm:pt>
    <dgm:pt modelId="{6EC97EDF-6D56-384F-939F-320627267457}" type="sibTrans" cxnId="{40D768D8-0502-2C43-AAA5-17D0C0E4E405}">
      <dgm:prSet/>
      <dgm:spPr/>
      <dgm:t>
        <a:bodyPr/>
        <a:lstStyle/>
        <a:p>
          <a:endParaRPr lang="en-US"/>
        </a:p>
      </dgm:t>
    </dgm:pt>
    <dgm:pt modelId="{6CF72DA2-B6EF-024D-A23E-98AD39CD672C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Columns</a:t>
          </a:r>
        </a:p>
      </dgm:t>
    </dgm:pt>
    <dgm:pt modelId="{9A6F5843-6287-C040-B1FC-5A60EA416C89}" type="parTrans" cxnId="{29FF2F93-60E9-C244-9327-7D198DE34AC4}">
      <dgm:prSet/>
      <dgm:spPr/>
      <dgm:t>
        <a:bodyPr/>
        <a:lstStyle/>
        <a:p>
          <a:endParaRPr lang="en-US"/>
        </a:p>
      </dgm:t>
    </dgm:pt>
    <dgm:pt modelId="{92030F47-2197-6248-8E30-B0B0A5CF7EA8}" type="sibTrans" cxnId="{29FF2F93-60E9-C244-9327-7D198DE34AC4}">
      <dgm:prSet/>
      <dgm:spPr/>
      <dgm:t>
        <a:bodyPr/>
        <a:lstStyle/>
        <a:p>
          <a:endParaRPr lang="en-US"/>
        </a:p>
      </dgm:t>
    </dgm:pt>
    <dgm:pt modelId="{8C4B7225-091F-994C-AECB-B32EF1072497}">
      <dgm:prSet/>
      <dgm:spPr/>
      <dgm:t>
        <a:bodyPr/>
        <a:lstStyle/>
        <a:p>
          <a:r>
            <a:rPr lang="en-US" dirty="0"/>
            <a:t>Rows </a:t>
          </a:r>
        </a:p>
      </dgm:t>
    </dgm:pt>
    <dgm:pt modelId="{391CD3E4-05D7-6149-8F70-74090B0066F9}" type="parTrans" cxnId="{63A33493-3A04-E842-B728-524FFE3322D2}">
      <dgm:prSet/>
      <dgm:spPr/>
      <dgm:t>
        <a:bodyPr/>
        <a:lstStyle/>
        <a:p>
          <a:endParaRPr lang="en-US"/>
        </a:p>
      </dgm:t>
    </dgm:pt>
    <dgm:pt modelId="{AFA74907-E301-E849-88AE-6F103541BFDD}" type="sibTrans" cxnId="{63A33493-3A04-E842-B728-524FFE3322D2}">
      <dgm:prSet/>
      <dgm:spPr/>
      <dgm:t>
        <a:bodyPr/>
        <a:lstStyle/>
        <a:p>
          <a:endParaRPr lang="en-US"/>
        </a:p>
      </dgm:t>
    </dgm:pt>
    <dgm:pt modelId="{B24FB101-BE65-EE4F-A36D-BA8F5C7F1EE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Values </a:t>
          </a:r>
        </a:p>
      </dgm:t>
    </dgm:pt>
    <dgm:pt modelId="{B279DD8B-D809-D045-9F3C-6DCE63D5A488}" type="parTrans" cxnId="{5BA9B58C-DC24-2442-949B-FA746B01080F}">
      <dgm:prSet/>
      <dgm:spPr/>
      <dgm:t>
        <a:bodyPr/>
        <a:lstStyle/>
        <a:p>
          <a:endParaRPr lang="en-US"/>
        </a:p>
      </dgm:t>
    </dgm:pt>
    <dgm:pt modelId="{A558D4F1-56B8-D44D-907A-7AEA921D65A1}" type="sibTrans" cxnId="{5BA9B58C-DC24-2442-949B-FA746B01080F}">
      <dgm:prSet/>
      <dgm:spPr/>
      <dgm:t>
        <a:bodyPr/>
        <a:lstStyle/>
        <a:p>
          <a:endParaRPr lang="en-US"/>
        </a:p>
      </dgm:t>
    </dgm:pt>
    <dgm:pt modelId="{602A5AE0-29EC-CD4E-B4B2-8263CD0D8B6E}" type="pres">
      <dgm:prSet presAssocID="{0FD589F3-9985-6546-AB0C-75A9675602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D68722-A52A-F64B-BC17-1D9DCB63FD20}" type="pres">
      <dgm:prSet presAssocID="{0FD589F3-9985-6546-AB0C-75A9675602FF}" presName="matrix" presStyleCnt="0"/>
      <dgm:spPr/>
    </dgm:pt>
    <dgm:pt modelId="{640226DB-4B75-7044-ADD6-1249F966116F}" type="pres">
      <dgm:prSet presAssocID="{0FD589F3-9985-6546-AB0C-75A9675602FF}" presName="tile1" presStyleLbl="node1" presStyleIdx="0" presStyleCnt="4"/>
      <dgm:spPr/>
    </dgm:pt>
    <dgm:pt modelId="{23196078-B715-104A-94D0-AF5EB1B8D901}" type="pres">
      <dgm:prSet presAssocID="{0FD589F3-9985-6546-AB0C-75A9675602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614B258-D66E-4C4F-A066-7EC0BE6E8DF2}" type="pres">
      <dgm:prSet presAssocID="{0FD589F3-9985-6546-AB0C-75A9675602FF}" presName="tile2" presStyleLbl="node1" presStyleIdx="1" presStyleCnt="4"/>
      <dgm:spPr/>
    </dgm:pt>
    <dgm:pt modelId="{1465C4A8-88BC-4D42-A9C4-4E09E4A1EBAC}" type="pres">
      <dgm:prSet presAssocID="{0FD589F3-9985-6546-AB0C-75A9675602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1CF734-EB13-1745-9985-E68668CDC84C}" type="pres">
      <dgm:prSet presAssocID="{0FD589F3-9985-6546-AB0C-75A9675602FF}" presName="tile3" presStyleLbl="node1" presStyleIdx="2" presStyleCnt="4"/>
      <dgm:spPr/>
    </dgm:pt>
    <dgm:pt modelId="{07BFA0E9-D1B3-994A-841B-F4B40CE909E9}" type="pres">
      <dgm:prSet presAssocID="{0FD589F3-9985-6546-AB0C-75A9675602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B00703-0541-3A4C-9C69-68B688423907}" type="pres">
      <dgm:prSet presAssocID="{0FD589F3-9985-6546-AB0C-75A9675602FF}" presName="tile4" presStyleLbl="node1" presStyleIdx="3" presStyleCnt="4"/>
      <dgm:spPr/>
    </dgm:pt>
    <dgm:pt modelId="{45F7C1F2-B0AA-144A-B409-9B84B5AABE9B}" type="pres">
      <dgm:prSet presAssocID="{0FD589F3-9985-6546-AB0C-75A9675602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C2AD48D-FEE6-AE4A-AEF4-54B40E213088}" type="pres">
      <dgm:prSet presAssocID="{0FD589F3-9985-6546-AB0C-75A9675602F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A39A828-2663-654B-8655-71304E1856BB}" type="presOf" srcId="{8C4B7225-091F-994C-AECB-B32EF1072497}" destId="{671CF734-EB13-1745-9985-E68668CDC84C}" srcOrd="0" destOrd="0" presId="urn:microsoft.com/office/officeart/2005/8/layout/matrix1"/>
    <dgm:cxn modelId="{1369E270-58A6-D440-A284-491B2375CBC4}" type="presOf" srcId="{8C4B7225-091F-994C-AECB-B32EF1072497}" destId="{07BFA0E9-D1B3-994A-841B-F4B40CE909E9}" srcOrd="1" destOrd="0" presId="urn:microsoft.com/office/officeart/2005/8/layout/matrix1"/>
    <dgm:cxn modelId="{10D1847D-F1D1-294A-998E-EC376D7DB229}" type="presOf" srcId="{B24FB101-BE65-EE4F-A36D-BA8F5C7F1EEB}" destId="{EBB00703-0541-3A4C-9C69-68B688423907}" srcOrd="0" destOrd="0" presId="urn:microsoft.com/office/officeart/2005/8/layout/matrix1"/>
    <dgm:cxn modelId="{116E3F7E-6998-2F4D-A858-2CB459CE0BC8}" type="presOf" srcId="{C62656DC-6715-8A44-8C4F-5A262FA57385}" destId="{0C2AD48D-FEE6-AE4A-AEF4-54B40E213088}" srcOrd="0" destOrd="0" presId="urn:microsoft.com/office/officeart/2005/8/layout/matrix1"/>
    <dgm:cxn modelId="{86FF597E-432C-2647-8B83-7B7EB158AC7F}" srcId="{0FD589F3-9985-6546-AB0C-75A9675602FF}" destId="{C62656DC-6715-8A44-8C4F-5A262FA57385}" srcOrd="0" destOrd="0" parTransId="{0597DAAA-391B-8847-A575-B8C4066687D6}" sibTransId="{C5F4E52C-0FBE-5640-A52C-A71D1BDD5791}"/>
    <dgm:cxn modelId="{5BA9B58C-DC24-2442-949B-FA746B01080F}" srcId="{C62656DC-6715-8A44-8C4F-5A262FA57385}" destId="{B24FB101-BE65-EE4F-A36D-BA8F5C7F1EEB}" srcOrd="3" destOrd="0" parTransId="{B279DD8B-D809-D045-9F3C-6DCE63D5A488}" sibTransId="{A558D4F1-56B8-D44D-907A-7AEA921D65A1}"/>
    <dgm:cxn modelId="{29FF2F93-60E9-C244-9327-7D198DE34AC4}" srcId="{C62656DC-6715-8A44-8C4F-5A262FA57385}" destId="{6CF72DA2-B6EF-024D-A23E-98AD39CD672C}" srcOrd="1" destOrd="0" parTransId="{9A6F5843-6287-C040-B1FC-5A60EA416C89}" sibTransId="{92030F47-2197-6248-8E30-B0B0A5CF7EA8}"/>
    <dgm:cxn modelId="{63A33493-3A04-E842-B728-524FFE3322D2}" srcId="{C62656DC-6715-8A44-8C4F-5A262FA57385}" destId="{8C4B7225-091F-994C-AECB-B32EF1072497}" srcOrd="2" destOrd="0" parTransId="{391CD3E4-05D7-6149-8F70-74090B0066F9}" sibTransId="{AFA74907-E301-E849-88AE-6F103541BFDD}"/>
    <dgm:cxn modelId="{D141689E-FAFA-E04E-88D4-EF226DDD4BC2}" type="presOf" srcId="{F9AC0DAE-90F1-EC41-A224-8C52CCFEDD04}" destId="{23196078-B715-104A-94D0-AF5EB1B8D901}" srcOrd="1" destOrd="0" presId="urn:microsoft.com/office/officeart/2005/8/layout/matrix1"/>
    <dgm:cxn modelId="{147A9BBD-0570-224F-8827-9856F8E6D87C}" type="presOf" srcId="{B24FB101-BE65-EE4F-A36D-BA8F5C7F1EEB}" destId="{45F7C1F2-B0AA-144A-B409-9B84B5AABE9B}" srcOrd="1" destOrd="0" presId="urn:microsoft.com/office/officeart/2005/8/layout/matrix1"/>
    <dgm:cxn modelId="{A8F939BF-33F0-DD4B-B164-6782D5A4AA47}" type="presOf" srcId="{F9AC0DAE-90F1-EC41-A224-8C52CCFEDD04}" destId="{640226DB-4B75-7044-ADD6-1249F966116F}" srcOrd="0" destOrd="0" presId="urn:microsoft.com/office/officeart/2005/8/layout/matrix1"/>
    <dgm:cxn modelId="{21944BD7-F467-F84A-9120-F870F833A773}" type="presOf" srcId="{6CF72DA2-B6EF-024D-A23E-98AD39CD672C}" destId="{1465C4A8-88BC-4D42-A9C4-4E09E4A1EBAC}" srcOrd="1" destOrd="0" presId="urn:microsoft.com/office/officeart/2005/8/layout/matrix1"/>
    <dgm:cxn modelId="{40D768D8-0502-2C43-AAA5-17D0C0E4E405}" srcId="{C62656DC-6715-8A44-8C4F-5A262FA57385}" destId="{F9AC0DAE-90F1-EC41-A224-8C52CCFEDD04}" srcOrd="0" destOrd="0" parTransId="{24BA2489-9F73-E246-B1F2-D66D39CB4965}" sibTransId="{6EC97EDF-6D56-384F-939F-320627267457}"/>
    <dgm:cxn modelId="{927758E7-68D4-D540-AD1E-17AF446F4C24}" type="presOf" srcId="{0FD589F3-9985-6546-AB0C-75A9675602FF}" destId="{602A5AE0-29EC-CD4E-B4B2-8263CD0D8B6E}" srcOrd="0" destOrd="0" presId="urn:microsoft.com/office/officeart/2005/8/layout/matrix1"/>
    <dgm:cxn modelId="{C52DB8F7-8F0B-124C-95A7-3AA4633525F1}" type="presOf" srcId="{6CF72DA2-B6EF-024D-A23E-98AD39CD672C}" destId="{1614B258-D66E-4C4F-A066-7EC0BE6E8DF2}" srcOrd="0" destOrd="0" presId="urn:microsoft.com/office/officeart/2005/8/layout/matrix1"/>
    <dgm:cxn modelId="{D59951E5-E57B-4D42-8374-EED8DB72F4C4}" type="presParOf" srcId="{602A5AE0-29EC-CD4E-B4B2-8263CD0D8B6E}" destId="{CED68722-A52A-F64B-BC17-1D9DCB63FD20}" srcOrd="0" destOrd="0" presId="urn:microsoft.com/office/officeart/2005/8/layout/matrix1"/>
    <dgm:cxn modelId="{3DC9CDBC-3070-AD41-A59F-958337A984B9}" type="presParOf" srcId="{CED68722-A52A-F64B-BC17-1D9DCB63FD20}" destId="{640226DB-4B75-7044-ADD6-1249F966116F}" srcOrd="0" destOrd="0" presId="urn:microsoft.com/office/officeart/2005/8/layout/matrix1"/>
    <dgm:cxn modelId="{18D0D61B-9FBA-A743-B645-A54B70FFB1CF}" type="presParOf" srcId="{CED68722-A52A-F64B-BC17-1D9DCB63FD20}" destId="{23196078-B715-104A-94D0-AF5EB1B8D901}" srcOrd="1" destOrd="0" presId="urn:microsoft.com/office/officeart/2005/8/layout/matrix1"/>
    <dgm:cxn modelId="{341974EE-0C90-5F44-86EF-4F9BD939A2B9}" type="presParOf" srcId="{CED68722-A52A-F64B-BC17-1D9DCB63FD20}" destId="{1614B258-D66E-4C4F-A066-7EC0BE6E8DF2}" srcOrd="2" destOrd="0" presId="urn:microsoft.com/office/officeart/2005/8/layout/matrix1"/>
    <dgm:cxn modelId="{4A7CFAD4-4A07-3442-90E4-9829563175D7}" type="presParOf" srcId="{CED68722-A52A-F64B-BC17-1D9DCB63FD20}" destId="{1465C4A8-88BC-4D42-A9C4-4E09E4A1EBAC}" srcOrd="3" destOrd="0" presId="urn:microsoft.com/office/officeart/2005/8/layout/matrix1"/>
    <dgm:cxn modelId="{91FC1A54-EB28-4A4B-B7E1-3076CCE0CCCE}" type="presParOf" srcId="{CED68722-A52A-F64B-BC17-1D9DCB63FD20}" destId="{671CF734-EB13-1745-9985-E68668CDC84C}" srcOrd="4" destOrd="0" presId="urn:microsoft.com/office/officeart/2005/8/layout/matrix1"/>
    <dgm:cxn modelId="{BE94954B-45E5-0C4D-9223-946A28A9BE14}" type="presParOf" srcId="{CED68722-A52A-F64B-BC17-1D9DCB63FD20}" destId="{07BFA0E9-D1B3-994A-841B-F4B40CE909E9}" srcOrd="5" destOrd="0" presId="urn:microsoft.com/office/officeart/2005/8/layout/matrix1"/>
    <dgm:cxn modelId="{D6285799-9F05-004C-A42F-AC0A26B83E5B}" type="presParOf" srcId="{CED68722-A52A-F64B-BC17-1D9DCB63FD20}" destId="{EBB00703-0541-3A4C-9C69-68B688423907}" srcOrd="6" destOrd="0" presId="urn:microsoft.com/office/officeart/2005/8/layout/matrix1"/>
    <dgm:cxn modelId="{202A61A6-0393-F045-AD83-7E32A8E5C15C}" type="presParOf" srcId="{CED68722-A52A-F64B-BC17-1D9DCB63FD20}" destId="{45F7C1F2-B0AA-144A-B409-9B84B5AABE9B}" srcOrd="7" destOrd="0" presId="urn:microsoft.com/office/officeart/2005/8/layout/matrix1"/>
    <dgm:cxn modelId="{85662960-FAFE-1246-A509-1A102B536B6E}" type="presParOf" srcId="{602A5AE0-29EC-CD4E-B4B2-8263CD0D8B6E}" destId="{0C2AD48D-FEE6-AE4A-AEF4-54B40E2130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42298-0AF8-CC4E-9590-6796DA7351BF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30164E-1CA0-F24A-AACF-A0CF3C142B92}">
      <dgm:prSet custT="1"/>
      <dgm:spPr/>
      <dgm:t>
        <a:bodyPr/>
        <a:lstStyle/>
        <a:p>
          <a:r>
            <a:rPr lang="en-US" sz="2000" b="1" dirty="0"/>
            <a:t>How to Create Pivot Tables in Under 10 Minutes </a:t>
          </a:r>
        </a:p>
        <a:p>
          <a:r>
            <a:rPr lang="en-US" sz="1800" dirty="0"/>
            <a:t>(</a:t>
          </a:r>
          <a:r>
            <a:rPr lang="en-US" sz="1800" i="1" dirty="0"/>
            <a:t>Videos provide a step-by-step tutorial for how to create tables)</a:t>
          </a:r>
          <a:endParaRPr lang="en-US" sz="1800" dirty="0"/>
        </a:p>
      </dgm:t>
    </dgm:pt>
    <dgm:pt modelId="{53853733-6991-D546-830F-C7AEBDEB8F5F}" type="parTrans" cxnId="{F5DC79DC-A0E6-7948-A0B2-D989D7DF8221}">
      <dgm:prSet/>
      <dgm:spPr/>
      <dgm:t>
        <a:bodyPr/>
        <a:lstStyle/>
        <a:p>
          <a:endParaRPr lang="en-US" sz="2000"/>
        </a:p>
      </dgm:t>
    </dgm:pt>
    <dgm:pt modelId="{5F5594B8-D8C7-104C-9869-0EEB49246C23}" type="sibTrans" cxnId="{F5DC79DC-A0E6-7948-A0B2-D989D7DF8221}">
      <dgm:prSet/>
      <dgm:spPr/>
      <dgm:t>
        <a:bodyPr/>
        <a:lstStyle/>
        <a:p>
          <a:endParaRPr lang="en-US" sz="2000"/>
        </a:p>
      </dgm:t>
    </dgm:pt>
    <dgm:pt modelId="{08B128AD-F89D-9441-BAF7-4EAF69E06296}">
      <dgm:prSet custT="1"/>
      <dgm:spPr/>
      <dgm:t>
        <a:bodyPr/>
        <a:lstStyle/>
        <a:p>
          <a:r>
            <a:rPr lang="en-US" sz="2000"/>
            <a:t>Pivot Table Excel I Step by Step Tutorial by Kevin Stravert </a:t>
          </a:r>
          <a:r>
            <a:rPr lang="en-US" sz="2000">
              <a:hlinkClick xmlns:r="http://schemas.openxmlformats.org/officeDocument/2006/relationships" r:id="rId1"/>
            </a:rPr>
            <a:t>https://www.youtube.com/watch?v=dvbLrwD2SpA</a:t>
          </a:r>
          <a:r>
            <a:rPr lang="en-US" sz="2000"/>
            <a:t> </a:t>
          </a:r>
        </a:p>
      </dgm:t>
    </dgm:pt>
    <dgm:pt modelId="{682AB2E4-CDF8-5347-B8A2-18D8BFBE156D}" type="parTrans" cxnId="{E654C263-316F-4742-AF2D-AD908C9AE258}">
      <dgm:prSet/>
      <dgm:spPr/>
      <dgm:t>
        <a:bodyPr/>
        <a:lstStyle/>
        <a:p>
          <a:endParaRPr lang="en-US" sz="2000"/>
        </a:p>
      </dgm:t>
    </dgm:pt>
    <dgm:pt modelId="{C3FA9F70-0187-4A4F-9C94-173C88D26F9F}" type="sibTrans" cxnId="{E654C263-316F-4742-AF2D-AD908C9AE258}">
      <dgm:prSet/>
      <dgm:spPr/>
      <dgm:t>
        <a:bodyPr/>
        <a:lstStyle/>
        <a:p>
          <a:endParaRPr lang="en-US" sz="2000"/>
        </a:p>
      </dgm:t>
    </dgm:pt>
    <dgm:pt modelId="{B0D64D6C-787A-4A45-A1F0-64BFE1F45E1A}">
      <dgm:prSet custT="1"/>
      <dgm:spPr/>
      <dgm:t>
        <a:bodyPr/>
        <a:lstStyle/>
        <a:p>
          <a:r>
            <a:rPr lang="en-US" sz="2000"/>
            <a:t>Excel University: Excel Pivot Tables for Beginners (2025) by Jeff Lenning </a:t>
          </a:r>
          <a:r>
            <a:rPr lang="en-US" sz="2000">
              <a:hlinkClick xmlns:r="http://schemas.openxmlformats.org/officeDocument/2006/relationships" r:id="rId2"/>
            </a:rPr>
            <a:t>https://www.youtube.com/watch?v=Vj8SNnat2FA</a:t>
          </a:r>
          <a:r>
            <a:rPr lang="en-US" sz="2000"/>
            <a:t>  </a:t>
          </a:r>
        </a:p>
      </dgm:t>
    </dgm:pt>
    <dgm:pt modelId="{CD33404E-DCD5-A549-AC78-71520882C2E5}" type="parTrans" cxnId="{1793F806-4E62-C342-B023-2CE74A6C30BF}">
      <dgm:prSet/>
      <dgm:spPr/>
      <dgm:t>
        <a:bodyPr/>
        <a:lstStyle/>
        <a:p>
          <a:endParaRPr lang="en-US" sz="2000"/>
        </a:p>
      </dgm:t>
    </dgm:pt>
    <dgm:pt modelId="{BAD3A247-C435-F348-ACEB-47E080944271}" type="sibTrans" cxnId="{1793F806-4E62-C342-B023-2CE74A6C30BF}">
      <dgm:prSet/>
      <dgm:spPr/>
      <dgm:t>
        <a:bodyPr/>
        <a:lstStyle/>
        <a:p>
          <a:endParaRPr lang="en-US" sz="2000"/>
        </a:p>
      </dgm:t>
    </dgm:pt>
    <dgm:pt modelId="{28239A52-BC10-9D46-96DE-B75330D2D06E}">
      <dgm:prSet custT="1"/>
      <dgm:spPr/>
      <dgm:t>
        <a:bodyPr/>
        <a:lstStyle/>
        <a:p>
          <a:r>
            <a:rPr lang="en-US" sz="2000" b="1" dirty="0"/>
            <a:t>Case Studies in Under 15 Minutes </a:t>
          </a:r>
        </a:p>
        <a:p>
          <a:r>
            <a:rPr lang="en-US" sz="1800" dirty="0"/>
            <a:t>(</a:t>
          </a:r>
          <a:r>
            <a:rPr lang="en-US" sz="1800" i="1" dirty="0"/>
            <a:t>The different ways to manipulate data for greater insights)</a:t>
          </a:r>
          <a:endParaRPr lang="en-US" sz="1800" dirty="0"/>
        </a:p>
      </dgm:t>
    </dgm:pt>
    <dgm:pt modelId="{8132AF0E-9276-F94B-8AA3-0A63A301DAD3}" type="parTrans" cxnId="{4DCE2FE1-9F43-1045-8FEF-52EF2B0D93C6}">
      <dgm:prSet/>
      <dgm:spPr/>
      <dgm:t>
        <a:bodyPr/>
        <a:lstStyle/>
        <a:p>
          <a:endParaRPr lang="en-US" sz="2000"/>
        </a:p>
      </dgm:t>
    </dgm:pt>
    <dgm:pt modelId="{567F0810-9FB1-2A4B-A44A-60DC14EC2E46}" type="sibTrans" cxnId="{4DCE2FE1-9F43-1045-8FEF-52EF2B0D93C6}">
      <dgm:prSet/>
      <dgm:spPr/>
      <dgm:t>
        <a:bodyPr/>
        <a:lstStyle/>
        <a:p>
          <a:endParaRPr lang="en-US" sz="2000"/>
        </a:p>
      </dgm:t>
    </dgm:pt>
    <dgm:pt modelId="{36050D95-E1C4-EA46-9F71-20BF44461712}">
      <dgm:prSet custT="1"/>
      <dgm:spPr/>
      <dgm:t>
        <a:bodyPr/>
        <a:lstStyle/>
        <a:p>
          <a:r>
            <a:rPr lang="en-US" sz="2000"/>
            <a:t>Excel Maven: Excel PivotTable Case Study: Analyzing Stock Market Data </a:t>
          </a:r>
          <a:r>
            <a:rPr lang="en-US" sz="2000">
              <a:hlinkClick xmlns:r="http://schemas.openxmlformats.org/officeDocument/2006/relationships" r:id="rId3"/>
            </a:rPr>
            <a:t>https://www.youtube.com/watch?v=8Dp1s1_R2kA</a:t>
          </a:r>
          <a:r>
            <a:rPr lang="en-US" sz="2000"/>
            <a:t> </a:t>
          </a:r>
        </a:p>
      </dgm:t>
    </dgm:pt>
    <dgm:pt modelId="{291612F6-9DD6-3949-984A-F1E1BDBE20EE}" type="parTrans" cxnId="{AAD99AD0-559E-8C4E-B91A-5E8271A819FB}">
      <dgm:prSet/>
      <dgm:spPr/>
      <dgm:t>
        <a:bodyPr/>
        <a:lstStyle/>
        <a:p>
          <a:endParaRPr lang="en-US" sz="2000"/>
        </a:p>
      </dgm:t>
    </dgm:pt>
    <dgm:pt modelId="{BD3C6938-8942-7C42-BC41-65BB3B55F841}" type="sibTrans" cxnId="{AAD99AD0-559E-8C4E-B91A-5E8271A819FB}">
      <dgm:prSet/>
      <dgm:spPr/>
      <dgm:t>
        <a:bodyPr/>
        <a:lstStyle/>
        <a:p>
          <a:endParaRPr lang="en-US" sz="2000"/>
        </a:p>
      </dgm:t>
    </dgm:pt>
    <dgm:pt modelId="{1F1800B0-3B5E-8E4C-8C33-5A593460B370}">
      <dgm:prSet custT="1"/>
      <dgm:spPr/>
      <dgm:t>
        <a:bodyPr/>
        <a:lstStyle/>
        <a:p>
          <a:r>
            <a:rPr lang="en-US" sz="2000"/>
            <a:t>Excel Maven: Excel PivotTable Case Study: Analyzing Shark Attack Records </a:t>
          </a:r>
          <a:r>
            <a:rPr lang="en-US" sz="2000">
              <a:hlinkClick xmlns:r="http://schemas.openxmlformats.org/officeDocument/2006/relationships" r:id="rId4"/>
            </a:rPr>
            <a:t>https://www.youtube.com/watch?v=h5xf_2o9WTg</a:t>
          </a:r>
          <a:r>
            <a:rPr lang="en-US" sz="2000"/>
            <a:t> </a:t>
          </a:r>
        </a:p>
      </dgm:t>
    </dgm:pt>
    <dgm:pt modelId="{84010EDE-A54A-4242-B497-08E6C4B65056}" type="parTrans" cxnId="{A56083B7-A356-DD42-A2EF-A30D7CCD1A0D}">
      <dgm:prSet/>
      <dgm:spPr/>
      <dgm:t>
        <a:bodyPr/>
        <a:lstStyle/>
        <a:p>
          <a:endParaRPr lang="en-US" sz="2000"/>
        </a:p>
      </dgm:t>
    </dgm:pt>
    <dgm:pt modelId="{F34BB02E-2464-8C45-9E24-4714243EFBA2}" type="sibTrans" cxnId="{A56083B7-A356-DD42-A2EF-A30D7CCD1A0D}">
      <dgm:prSet/>
      <dgm:spPr/>
      <dgm:t>
        <a:bodyPr/>
        <a:lstStyle/>
        <a:p>
          <a:endParaRPr lang="en-US" sz="2000"/>
        </a:p>
      </dgm:t>
    </dgm:pt>
    <dgm:pt modelId="{023B5F79-9B05-EB4D-8FE5-0C799EF89EC0}">
      <dgm:prSet custT="1"/>
      <dgm:spPr/>
      <dgm:t>
        <a:bodyPr/>
        <a:lstStyle/>
        <a:p>
          <a:r>
            <a:rPr lang="en-US" sz="2000" b="1" dirty="0"/>
            <a:t>Cheat Sheets for Creating Pivot Tables </a:t>
          </a:r>
        </a:p>
        <a:p>
          <a:r>
            <a:rPr lang="en-US" sz="1800" dirty="0"/>
            <a:t>(</a:t>
          </a:r>
          <a:r>
            <a:rPr lang="en-US" sz="1800" i="1" dirty="0"/>
            <a:t>Information guides for quick reference)</a:t>
          </a:r>
          <a:endParaRPr lang="en-US" sz="1800" dirty="0"/>
        </a:p>
      </dgm:t>
    </dgm:pt>
    <dgm:pt modelId="{D0E1FB8E-E178-404C-BB3C-44D4C87AB612}" type="parTrans" cxnId="{DAE617F9-EB88-6D43-A6ED-BCD6BDF3CD47}">
      <dgm:prSet/>
      <dgm:spPr/>
      <dgm:t>
        <a:bodyPr/>
        <a:lstStyle/>
        <a:p>
          <a:endParaRPr lang="en-US" sz="2000"/>
        </a:p>
      </dgm:t>
    </dgm:pt>
    <dgm:pt modelId="{8F1DD03F-800C-8641-99E7-1D91987D92AF}" type="sibTrans" cxnId="{DAE617F9-EB88-6D43-A6ED-BCD6BDF3CD47}">
      <dgm:prSet/>
      <dgm:spPr/>
      <dgm:t>
        <a:bodyPr/>
        <a:lstStyle/>
        <a:p>
          <a:endParaRPr lang="en-US" sz="2000"/>
        </a:p>
      </dgm:t>
    </dgm:pt>
    <dgm:pt modelId="{44D0545B-A81D-4541-BEAE-4680BDAB7F3A}">
      <dgm:prSet custT="1"/>
      <dgm:spPr/>
      <dgm:t>
        <a:bodyPr/>
        <a:lstStyle/>
        <a:p>
          <a:r>
            <a:rPr lang="en-US" sz="2000" dirty="0" err="1"/>
            <a:t>Lumeer</a:t>
          </a:r>
          <a:r>
            <a:rPr lang="en-US" sz="2000" dirty="0"/>
            <a:t>: Pivot Table Cheat Sheet  </a:t>
          </a:r>
          <a:r>
            <a:rPr lang="en-US" sz="2000" dirty="0">
              <a:hlinkClick xmlns:r="http://schemas.openxmlformats.org/officeDocument/2006/relationships" r:id="rId5"/>
            </a:rPr>
            <a:t>https://www.lumeer.io/pivot-tables-cheatsheet</a:t>
          </a:r>
          <a:endParaRPr lang="en-US" sz="2000" dirty="0"/>
        </a:p>
      </dgm:t>
    </dgm:pt>
    <dgm:pt modelId="{AED6159C-582F-EA44-8A66-C271A7A623F1}" type="parTrans" cxnId="{18F5C52E-256B-D64B-91DA-E3F78A7F3BA7}">
      <dgm:prSet/>
      <dgm:spPr/>
      <dgm:t>
        <a:bodyPr/>
        <a:lstStyle/>
        <a:p>
          <a:endParaRPr lang="en-US" sz="2000"/>
        </a:p>
      </dgm:t>
    </dgm:pt>
    <dgm:pt modelId="{88C6C838-B9FD-F34F-9CA8-D58018043816}" type="sibTrans" cxnId="{18F5C52E-256B-D64B-91DA-E3F78A7F3BA7}">
      <dgm:prSet/>
      <dgm:spPr/>
      <dgm:t>
        <a:bodyPr/>
        <a:lstStyle/>
        <a:p>
          <a:endParaRPr lang="en-US" sz="2000"/>
        </a:p>
      </dgm:t>
    </dgm:pt>
    <dgm:pt modelId="{08182103-B50B-3343-BE7B-827AD5C0351F}">
      <dgm:prSet custT="1"/>
      <dgm:spPr/>
      <dgm:t>
        <a:bodyPr/>
        <a:lstStyle/>
        <a:p>
          <a:r>
            <a:rPr lang="en-US" sz="2000" dirty="0" err="1"/>
            <a:t>Myexcelonline.com</a:t>
          </a:r>
          <a:r>
            <a:rPr lang="en-US" sz="2000" dirty="0"/>
            <a:t>: Pivot Table Cheat Sheet </a:t>
          </a:r>
          <a:r>
            <a:rPr lang="en-US" sz="2000" dirty="0">
              <a:hlinkClick xmlns:r="http://schemas.openxmlformats.org/officeDocument/2006/relationships" r:id="rId6"/>
            </a:rPr>
            <a:t>https://www.myexcelonline.com/wp-content/uploads/2017/04/Pivot-Table-Cheat-Sheet-New.pdf</a:t>
          </a:r>
          <a:r>
            <a:rPr lang="en-US" sz="2000" dirty="0"/>
            <a:t> </a:t>
          </a:r>
        </a:p>
      </dgm:t>
    </dgm:pt>
    <dgm:pt modelId="{6D489307-3B67-014A-853A-49DB7D375B7E}" type="parTrans" cxnId="{9BB766CF-53A8-7F41-BB23-4FB7E8E252C2}">
      <dgm:prSet/>
      <dgm:spPr/>
      <dgm:t>
        <a:bodyPr/>
        <a:lstStyle/>
        <a:p>
          <a:endParaRPr lang="en-US" sz="2000"/>
        </a:p>
      </dgm:t>
    </dgm:pt>
    <dgm:pt modelId="{693B5CE6-F2A5-844F-B47D-BDEE32E52838}" type="sibTrans" cxnId="{9BB766CF-53A8-7F41-BB23-4FB7E8E252C2}">
      <dgm:prSet/>
      <dgm:spPr/>
      <dgm:t>
        <a:bodyPr/>
        <a:lstStyle/>
        <a:p>
          <a:endParaRPr lang="en-US" sz="2000"/>
        </a:p>
      </dgm:t>
    </dgm:pt>
    <dgm:pt modelId="{4A381F93-6BC1-3C44-AB38-C6A7D3633A89}" type="pres">
      <dgm:prSet presAssocID="{A1442298-0AF8-CC4E-9590-6796DA7351BF}" presName="Name0" presStyleCnt="0">
        <dgm:presLayoutVars>
          <dgm:dir/>
          <dgm:animLvl val="lvl"/>
          <dgm:resizeHandles val="exact"/>
        </dgm:presLayoutVars>
      </dgm:prSet>
      <dgm:spPr/>
    </dgm:pt>
    <dgm:pt modelId="{8150AF71-9E0B-2A4E-8437-522643D74E38}" type="pres">
      <dgm:prSet presAssocID="{9830164E-1CA0-F24A-AACF-A0CF3C142B92}" presName="composite" presStyleCnt="0"/>
      <dgm:spPr/>
    </dgm:pt>
    <dgm:pt modelId="{0603EC27-7119-B241-AE7B-EC75FC154699}" type="pres">
      <dgm:prSet presAssocID="{9830164E-1CA0-F24A-AACF-A0CF3C142B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452D0B6-A62D-2542-893F-E0E3F091AAA0}" type="pres">
      <dgm:prSet presAssocID="{9830164E-1CA0-F24A-AACF-A0CF3C142B92}" presName="desTx" presStyleLbl="alignAccFollowNode1" presStyleIdx="0" presStyleCnt="3">
        <dgm:presLayoutVars>
          <dgm:bulletEnabled val="1"/>
        </dgm:presLayoutVars>
      </dgm:prSet>
      <dgm:spPr/>
    </dgm:pt>
    <dgm:pt modelId="{71CE279C-F4D9-A841-AC31-018E9564D001}" type="pres">
      <dgm:prSet presAssocID="{5F5594B8-D8C7-104C-9869-0EEB49246C23}" presName="space" presStyleCnt="0"/>
      <dgm:spPr/>
    </dgm:pt>
    <dgm:pt modelId="{90C86D22-9137-C94E-BC5E-91B688D72A19}" type="pres">
      <dgm:prSet presAssocID="{28239A52-BC10-9D46-96DE-B75330D2D06E}" presName="composite" presStyleCnt="0"/>
      <dgm:spPr/>
    </dgm:pt>
    <dgm:pt modelId="{D19ECCB6-4499-3C46-B84A-20E88F464159}" type="pres">
      <dgm:prSet presAssocID="{28239A52-BC10-9D46-96DE-B75330D2D06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A556ED7-F34D-874C-BAB7-45CA664A4055}" type="pres">
      <dgm:prSet presAssocID="{28239A52-BC10-9D46-96DE-B75330D2D06E}" presName="desTx" presStyleLbl="alignAccFollowNode1" presStyleIdx="1" presStyleCnt="3">
        <dgm:presLayoutVars>
          <dgm:bulletEnabled val="1"/>
        </dgm:presLayoutVars>
      </dgm:prSet>
      <dgm:spPr/>
    </dgm:pt>
    <dgm:pt modelId="{1C15130E-C950-C24F-8098-900D56EA57A3}" type="pres">
      <dgm:prSet presAssocID="{567F0810-9FB1-2A4B-A44A-60DC14EC2E46}" presName="space" presStyleCnt="0"/>
      <dgm:spPr/>
    </dgm:pt>
    <dgm:pt modelId="{24B83171-EE92-8C41-92F3-AC11D4A380F4}" type="pres">
      <dgm:prSet presAssocID="{023B5F79-9B05-EB4D-8FE5-0C799EF89EC0}" presName="composite" presStyleCnt="0"/>
      <dgm:spPr/>
    </dgm:pt>
    <dgm:pt modelId="{6FC4F330-29BA-DE49-BA7A-F7C25DF64F41}" type="pres">
      <dgm:prSet presAssocID="{023B5F79-9B05-EB4D-8FE5-0C799EF89E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6835A5D-07E2-6143-B269-7CB0809B9CE0}" type="pres">
      <dgm:prSet presAssocID="{023B5F79-9B05-EB4D-8FE5-0C799EF89EC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793F806-4E62-C342-B023-2CE74A6C30BF}" srcId="{9830164E-1CA0-F24A-AACF-A0CF3C142B92}" destId="{B0D64D6C-787A-4A45-A1F0-64BFE1F45E1A}" srcOrd="1" destOrd="0" parTransId="{CD33404E-DCD5-A549-AC78-71520882C2E5}" sibTransId="{BAD3A247-C435-F348-ACEB-47E080944271}"/>
    <dgm:cxn modelId="{4EC98827-3EC3-9D42-845C-45351258618A}" type="presOf" srcId="{9830164E-1CA0-F24A-AACF-A0CF3C142B92}" destId="{0603EC27-7119-B241-AE7B-EC75FC154699}" srcOrd="0" destOrd="0" presId="urn:microsoft.com/office/officeart/2005/8/layout/hList1"/>
    <dgm:cxn modelId="{18F5C52E-256B-D64B-91DA-E3F78A7F3BA7}" srcId="{023B5F79-9B05-EB4D-8FE5-0C799EF89EC0}" destId="{44D0545B-A81D-4541-BEAE-4680BDAB7F3A}" srcOrd="0" destOrd="0" parTransId="{AED6159C-582F-EA44-8A66-C271A7A623F1}" sibTransId="{88C6C838-B9FD-F34F-9CA8-D58018043816}"/>
    <dgm:cxn modelId="{FE23D232-ECEF-AF4D-95E8-4A8CB3983EAC}" type="presOf" srcId="{B0D64D6C-787A-4A45-A1F0-64BFE1F45E1A}" destId="{8452D0B6-A62D-2542-893F-E0E3F091AAA0}" srcOrd="0" destOrd="1" presId="urn:microsoft.com/office/officeart/2005/8/layout/hList1"/>
    <dgm:cxn modelId="{08766644-9FEF-4B45-9548-7F75EDC9DA85}" type="presOf" srcId="{28239A52-BC10-9D46-96DE-B75330D2D06E}" destId="{D19ECCB6-4499-3C46-B84A-20E88F464159}" srcOrd="0" destOrd="0" presId="urn:microsoft.com/office/officeart/2005/8/layout/hList1"/>
    <dgm:cxn modelId="{4E39BB58-C0A5-1D48-9CCC-6E5880EE20CF}" type="presOf" srcId="{08B128AD-F89D-9441-BAF7-4EAF69E06296}" destId="{8452D0B6-A62D-2542-893F-E0E3F091AAA0}" srcOrd="0" destOrd="0" presId="urn:microsoft.com/office/officeart/2005/8/layout/hList1"/>
    <dgm:cxn modelId="{DE81E560-652B-5A49-85B9-1298A6BB6CF7}" type="presOf" srcId="{A1442298-0AF8-CC4E-9590-6796DA7351BF}" destId="{4A381F93-6BC1-3C44-AB38-C6A7D3633A89}" srcOrd="0" destOrd="0" presId="urn:microsoft.com/office/officeart/2005/8/layout/hList1"/>
    <dgm:cxn modelId="{E654C263-316F-4742-AF2D-AD908C9AE258}" srcId="{9830164E-1CA0-F24A-AACF-A0CF3C142B92}" destId="{08B128AD-F89D-9441-BAF7-4EAF69E06296}" srcOrd="0" destOrd="0" parTransId="{682AB2E4-CDF8-5347-B8A2-18D8BFBE156D}" sibTransId="{C3FA9F70-0187-4A4F-9C94-173C88D26F9F}"/>
    <dgm:cxn modelId="{7AFD9291-0A3F-0145-8735-17CCD1684BD2}" type="presOf" srcId="{1F1800B0-3B5E-8E4C-8C33-5A593460B370}" destId="{1A556ED7-F34D-874C-BAB7-45CA664A4055}" srcOrd="0" destOrd="1" presId="urn:microsoft.com/office/officeart/2005/8/layout/hList1"/>
    <dgm:cxn modelId="{FC024BA1-495B-4C4F-9EDF-48C9E8EF0295}" type="presOf" srcId="{08182103-B50B-3343-BE7B-827AD5C0351F}" destId="{26835A5D-07E2-6143-B269-7CB0809B9CE0}" srcOrd="0" destOrd="1" presId="urn:microsoft.com/office/officeart/2005/8/layout/hList1"/>
    <dgm:cxn modelId="{A56083B7-A356-DD42-A2EF-A30D7CCD1A0D}" srcId="{28239A52-BC10-9D46-96DE-B75330D2D06E}" destId="{1F1800B0-3B5E-8E4C-8C33-5A593460B370}" srcOrd="1" destOrd="0" parTransId="{84010EDE-A54A-4242-B497-08E6C4B65056}" sibTransId="{F34BB02E-2464-8C45-9E24-4714243EFBA2}"/>
    <dgm:cxn modelId="{24C22DC5-C142-2344-BD60-54FE8A9EF1DB}" type="presOf" srcId="{023B5F79-9B05-EB4D-8FE5-0C799EF89EC0}" destId="{6FC4F330-29BA-DE49-BA7A-F7C25DF64F41}" srcOrd="0" destOrd="0" presId="urn:microsoft.com/office/officeart/2005/8/layout/hList1"/>
    <dgm:cxn modelId="{4D5FF5CD-5B13-0F48-9505-92A7B0E7D800}" type="presOf" srcId="{44D0545B-A81D-4541-BEAE-4680BDAB7F3A}" destId="{26835A5D-07E2-6143-B269-7CB0809B9CE0}" srcOrd="0" destOrd="0" presId="urn:microsoft.com/office/officeart/2005/8/layout/hList1"/>
    <dgm:cxn modelId="{9BB766CF-53A8-7F41-BB23-4FB7E8E252C2}" srcId="{023B5F79-9B05-EB4D-8FE5-0C799EF89EC0}" destId="{08182103-B50B-3343-BE7B-827AD5C0351F}" srcOrd="1" destOrd="0" parTransId="{6D489307-3B67-014A-853A-49DB7D375B7E}" sibTransId="{693B5CE6-F2A5-844F-B47D-BDEE32E52838}"/>
    <dgm:cxn modelId="{AAD99AD0-559E-8C4E-B91A-5E8271A819FB}" srcId="{28239A52-BC10-9D46-96DE-B75330D2D06E}" destId="{36050D95-E1C4-EA46-9F71-20BF44461712}" srcOrd="0" destOrd="0" parTransId="{291612F6-9DD6-3949-984A-F1E1BDBE20EE}" sibTransId="{BD3C6938-8942-7C42-BC41-65BB3B55F841}"/>
    <dgm:cxn modelId="{F5DC79DC-A0E6-7948-A0B2-D989D7DF8221}" srcId="{A1442298-0AF8-CC4E-9590-6796DA7351BF}" destId="{9830164E-1CA0-F24A-AACF-A0CF3C142B92}" srcOrd="0" destOrd="0" parTransId="{53853733-6991-D546-830F-C7AEBDEB8F5F}" sibTransId="{5F5594B8-D8C7-104C-9869-0EEB49246C23}"/>
    <dgm:cxn modelId="{4DCE2FE1-9F43-1045-8FEF-52EF2B0D93C6}" srcId="{A1442298-0AF8-CC4E-9590-6796DA7351BF}" destId="{28239A52-BC10-9D46-96DE-B75330D2D06E}" srcOrd="1" destOrd="0" parTransId="{8132AF0E-9276-F94B-8AA3-0A63A301DAD3}" sibTransId="{567F0810-9FB1-2A4B-A44A-60DC14EC2E46}"/>
    <dgm:cxn modelId="{95D951E1-B626-2047-9EC1-B3B0B193D312}" type="presOf" srcId="{36050D95-E1C4-EA46-9F71-20BF44461712}" destId="{1A556ED7-F34D-874C-BAB7-45CA664A4055}" srcOrd="0" destOrd="0" presId="urn:microsoft.com/office/officeart/2005/8/layout/hList1"/>
    <dgm:cxn modelId="{DAE617F9-EB88-6D43-A6ED-BCD6BDF3CD47}" srcId="{A1442298-0AF8-CC4E-9590-6796DA7351BF}" destId="{023B5F79-9B05-EB4D-8FE5-0C799EF89EC0}" srcOrd="2" destOrd="0" parTransId="{D0E1FB8E-E178-404C-BB3C-44D4C87AB612}" sibTransId="{8F1DD03F-800C-8641-99E7-1D91987D92AF}"/>
    <dgm:cxn modelId="{4E9F9B9F-F152-4A45-AE75-B962C113F581}" type="presParOf" srcId="{4A381F93-6BC1-3C44-AB38-C6A7D3633A89}" destId="{8150AF71-9E0B-2A4E-8437-522643D74E38}" srcOrd="0" destOrd="0" presId="urn:microsoft.com/office/officeart/2005/8/layout/hList1"/>
    <dgm:cxn modelId="{28048874-E33E-EA43-93CD-A99112B4DD26}" type="presParOf" srcId="{8150AF71-9E0B-2A4E-8437-522643D74E38}" destId="{0603EC27-7119-B241-AE7B-EC75FC154699}" srcOrd="0" destOrd="0" presId="urn:microsoft.com/office/officeart/2005/8/layout/hList1"/>
    <dgm:cxn modelId="{D93505E4-6B8A-3E4D-9886-AD266D4C685E}" type="presParOf" srcId="{8150AF71-9E0B-2A4E-8437-522643D74E38}" destId="{8452D0B6-A62D-2542-893F-E0E3F091AAA0}" srcOrd="1" destOrd="0" presId="urn:microsoft.com/office/officeart/2005/8/layout/hList1"/>
    <dgm:cxn modelId="{98CAB7C3-7C4E-C74D-8ED6-1673643652D7}" type="presParOf" srcId="{4A381F93-6BC1-3C44-AB38-C6A7D3633A89}" destId="{71CE279C-F4D9-A841-AC31-018E9564D001}" srcOrd="1" destOrd="0" presId="urn:microsoft.com/office/officeart/2005/8/layout/hList1"/>
    <dgm:cxn modelId="{FC725D09-B3F8-D34D-AEEF-CF1A5EAE0080}" type="presParOf" srcId="{4A381F93-6BC1-3C44-AB38-C6A7D3633A89}" destId="{90C86D22-9137-C94E-BC5E-91B688D72A19}" srcOrd="2" destOrd="0" presId="urn:microsoft.com/office/officeart/2005/8/layout/hList1"/>
    <dgm:cxn modelId="{E50338DA-E622-3545-AA60-CFD49442747C}" type="presParOf" srcId="{90C86D22-9137-C94E-BC5E-91B688D72A19}" destId="{D19ECCB6-4499-3C46-B84A-20E88F464159}" srcOrd="0" destOrd="0" presId="urn:microsoft.com/office/officeart/2005/8/layout/hList1"/>
    <dgm:cxn modelId="{7611CE86-DD38-D840-8BB9-814E9442C9C0}" type="presParOf" srcId="{90C86D22-9137-C94E-BC5E-91B688D72A19}" destId="{1A556ED7-F34D-874C-BAB7-45CA664A4055}" srcOrd="1" destOrd="0" presId="urn:microsoft.com/office/officeart/2005/8/layout/hList1"/>
    <dgm:cxn modelId="{3B86CCB3-002B-8447-B852-F061F22DAB08}" type="presParOf" srcId="{4A381F93-6BC1-3C44-AB38-C6A7D3633A89}" destId="{1C15130E-C950-C24F-8098-900D56EA57A3}" srcOrd="3" destOrd="0" presId="urn:microsoft.com/office/officeart/2005/8/layout/hList1"/>
    <dgm:cxn modelId="{0E0C1F44-E3BE-F04A-8C50-ABF748A4A2BE}" type="presParOf" srcId="{4A381F93-6BC1-3C44-AB38-C6A7D3633A89}" destId="{24B83171-EE92-8C41-92F3-AC11D4A380F4}" srcOrd="4" destOrd="0" presId="urn:microsoft.com/office/officeart/2005/8/layout/hList1"/>
    <dgm:cxn modelId="{8BBCBEAB-6D7D-FB45-89FC-00CCC73A5AC1}" type="presParOf" srcId="{24B83171-EE92-8C41-92F3-AC11D4A380F4}" destId="{6FC4F330-29BA-DE49-BA7A-F7C25DF64F41}" srcOrd="0" destOrd="0" presId="urn:microsoft.com/office/officeart/2005/8/layout/hList1"/>
    <dgm:cxn modelId="{D0A19389-36B6-6241-B94F-B86FCFB7B3D5}" type="presParOf" srcId="{24B83171-EE92-8C41-92F3-AC11D4A380F4}" destId="{26835A5D-07E2-6143-B269-7CB0809B9C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F54EC-ACD3-4F37-961C-D2D6265A6299}">
      <dsp:nvSpPr>
        <dsp:cNvPr id="0" name=""/>
        <dsp:cNvSpPr/>
      </dsp:nvSpPr>
      <dsp:spPr>
        <a:xfrm>
          <a:off x="0" y="572"/>
          <a:ext cx="9296402" cy="133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14647-530F-4D9C-A01B-1F00D1AB5670}">
      <dsp:nvSpPr>
        <dsp:cNvPr id="0" name=""/>
        <dsp:cNvSpPr/>
      </dsp:nvSpPr>
      <dsp:spPr>
        <a:xfrm>
          <a:off x="405083" y="301874"/>
          <a:ext cx="736516" cy="736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9F1BF-F373-47BE-95F6-070DCAE12C30}">
      <dsp:nvSpPr>
        <dsp:cNvPr id="0" name=""/>
        <dsp:cNvSpPr/>
      </dsp:nvSpPr>
      <dsp:spPr>
        <a:xfrm>
          <a:off x="1546683" y="572"/>
          <a:ext cx="7749718" cy="13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24" tIns="141724" rIns="141724" bIns="1417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this sounds like your business, then you are likely considering how you can implement </a:t>
          </a:r>
          <a:r>
            <a:rPr lang="en-US" sz="2000" b="1" kern="1200"/>
            <a:t>better data practices </a:t>
          </a:r>
          <a:endParaRPr lang="en-US" sz="2000" b="1" kern="1200" dirty="0"/>
        </a:p>
      </dsp:txBody>
      <dsp:txXfrm>
        <a:off x="1546683" y="572"/>
        <a:ext cx="7749718" cy="1339120"/>
      </dsp:txXfrm>
    </dsp:sp>
    <dsp:sp modelId="{EEE4A535-3422-4367-ACEB-86CB3221FA77}">
      <dsp:nvSpPr>
        <dsp:cNvPr id="0" name=""/>
        <dsp:cNvSpPr/>
      </dsp:nvSpPr>
      <dsp:spPr>
        <a:xfrm>
          <a:off x="0" y="1674472"/>
          <a:ext cx="9296402" cy="133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792E-4D3F-4AEC-8BD9-17C9E235ECD5}">
      <dsp:nvSpPr>
        <dsp:cNvPr id="0" name=""/>
        <dsp:cNvSpPr/>
      </dsp:nvSpPr>
      <dsp:spPr>
        <a:xfrm>
          <a:off x="405083" y="1975774"/>
          <a:ext cx="736516" cy="736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CC079-EB68-46EA-8E22-49CF47F61096}">
      <dsp:nvSpPr>
        <dsp:cNvPr id="0" name=""/>
        <dsp:cNvSpPr/>
      </dsp:nvSpPr>
      <dsp:spPr>
        <a:xfrm>
          <a:off x="1546683" y="1674472"/>
          <a:ext cx="7749718" cy="13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24" tIns="141724" rIns="141724" bIns="1417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guide will walk you through </a:t>
          </a:r>
          <a:r>
            <a:rPr lang="en-US" sz="2000" b="1" kern="1200" dirty="0"/>
            <a:t>a system</a:t>
          </a:r>
          <a:r>
            <a:rPr lang="en-US" sz="2000" kern="1200" dirty="0"/>
            <a:t> that can be used </a:t>
          </a:r>
          <a:r>
            <a:rPr lang="en-US" sz="2000" b="1" kern="1200" dirty="0"/>
            <a:t>to extract value from your data in-house </a:t>
          </a:r>
        </a:p>
      </dsp:txBody>
      <dsp:txXfrm>
        <a:off x="1546683" y="1674472"/>
        <a:ext cx="7749718" cy="1339120"/>
      </dsp:txXfrm>
    </dsp:sp>
    <dsp:sp modelId="{B1027A54-B738-4021-8CE6-CDA9CA64D23C}">
      <dsp:nvSpPr>
        <dsp:cNvPr id="0" name=""/>
        <dsp:cNvSpPr/>
      </dsp:nvSpPr>
      <dsp:spPr>
        <a:xfrm>
          <a:off x="0" y="3348372"/>
          <a:ext cx="9296402" cy="133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6A293-556E-485F-8FDA-1CFAB1F4D66E}">
      <dsp:nvSpPr>
        <dsp:cNvPr id="0" name=""/>
        <dsp:cNvSpPr/>
      </dsp:nvSpPr>
      <dsp:spPr>
        <a:xfrm>
          <a:off x="405083" y="3649674"/>
          <a:ext cx="736516" cy="736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586D8-B16E-4D92-AF64-81EC2B868DD7}">
      <dsp:nvSpPr>
        <dsp:cNvPr id="0" name=""/>
        <dsp:cNvSpPr/>
      </dsp:nvSpPr>
      <dsp:spPr>
        <a:xfrm>
          <a:off x="1546683" y="3348372"/>
          <a:ext cx="7749718" cy="13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24" tIns="141724" rIns="141724" bIns="1417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 the end you will not only be able to make more </a:t>
          </a:r>
          <a:r>
            <a:rPr lang="en-US" sz="2000" b="1" kern="1200"/>
            <a:t>data-driven business decisions</a:t>
          </a:r>
          <a:r>
            <a:rPr lang="en-US" sz="2000" kern="1200"/>
            <a:t>, but you will also have a strong foundation to effectively </a:t>
          </a:r>
          <a:r>
            <a:rPr lang="en-US" sz="2000" b="1" kern="1200"/>
            <a:t>organize information </a:t>
          </a:r>
          <a:r>
            <a:rPr lang="en-US" sz="2000" kern="1200"/>
            <a:t>in a way that </a:t>
          </a:r>
          <a:r>
            <a:rPr lang="en-US" sz="2000" b="1" kern="1200"/>
            <a:t>is informative and directional    </a:t>
          </a:r>
          <a:endParaRPr lang="en-US" sz="2000" b="1" kern="1200" dirty="0"/>
        </a:p>
      </dsp:txBody>
      <dsp:txXfrm>
        <a:off x="1546683" y="3348372"/>
        <a:ext cx="7749718" cy="1339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3F7BE-9B2D-984C-BD33-6B788FEE300D}">
      <dsp:nvSpPr>
        <dsp:cNvPr id="0" name=""/>
        <dsp:cNvSpPr/>
      </dsp:nvSpPr>
      <dsp:spPr>
        <a:xfrm>
          <a:off x="0" y="0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72F32-54B5-3745-9B3A-C781664E0489}">
      <dsp:nvSpPr>
        <dsp:cNvPr id="0" name=""/>
        <dsp:cNvSpPr/>
      </dsp:nvSpPr>
      <dsp:spPr>
        <a:xfrm>
          <a:off x="0" y="0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What are Pivot Tables? </a:t>
          </a:r>
        </a:p>
      </dsp:txBody>
      <dsp:txXfrm>
        <a:off x="0" y="0"/>
        <a:ext cx="9143538" cy="462183"/>
      </dsp:txXfrm>
    </dsp:sp>
    <dsp:sp modelId="{C7375239-920E-ED45-BE20-3B261845C836}">
      <dsp:nvSpPr>
        <dsp:cNvPr id="0" name=""/>
        <dsp:cNvSpPr/>
      </dsp:nvSpPr>
      <dsp:spPr>
        <a:xfrm>
          <a:off x="0" y="462183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AAB4A-67BF-FC40-A7FA-5DC1BACEF7F3}">
      <dsp:nvSpPr>
        <dsp:cNvPr id="0" name=""/>
        <dsp:cNvSpPr/>
      </dsp:nvSpPr>
      <dsp:spPr>
        <a:xfrm>
          <a:off x="0" y="462183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How Pivot Tables Help With Data Management </a:t>
          </a:r>
        </a:p>
      </dsp:txBody>
      <dsp:txXfrm>
        <a:off x="0" y="462183"/>
        <a:ext cx="9143538" cy="462183"/>
      </dsp:txXfrm>
    </dsp:sp>
    <dsp:sp modelId="{1ADB3249-B5AE-8243-83FA-47E3C971DDEC}">
      <dsp:nvSpPr>
        <dsp:cNvPr id="0" name=""/>
        <dsp:cNvSpPr/>
      </dsp:nvSpPr>
      <dsp:spPr>
        <a:xfrm>
          <a:off x="0" y="924366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7221F-0EE7-AB48-8B07-F2767C8A4302}">
      <dsp:nvSpPr>
        <dsp:cNvPr id="0" name=""/>
        <dsp:cNvSpPr/>
      </dsp:nvSpPr>
      <dsp:spPr>
        <a:xfrm>
          <a:off x="0" y="924366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Common Objections to Pivot Tables </a:t>
          </a:r>
        </a:p>
      </dsp:txBody>
      <dsp:txXfrm>
        <a:off x="0" y="924366"/>
        <a:ext cx="9143538" cy="462183"/>
      </dsp:txXfrm>
    </dsp:sp>
    <dsp:sp modelId="{6B3A05BF-062F-6F4F-BB96-DE6C916B0A75}">
      <dsp:nvSpPr>
        <dsp:cNvPr id="0" name=""/>
        <dsp:cNvSpPr/>
      </dsp:nvSpPr>
      <dsp:spPr>
        <a:xfrm>
          <a:off x="0" y="1386549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11830-4D36-3F40-8477-6142315822C8}">
      <dsp:nvSpPr>
        <dsp:cNvPr id="0" name=""/>
        <dsp:cNvSpPr/>
      </dsp:nvSpPr>
      <dsp:spPr>
        <a:xfrm>
          <a:off x="0" y="1386549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How to Create Pivot Tables in Microsoft Excel </a:t>
          </a:r>
        </a:p>
      </dsp:txBody>
      <dsp:txXfrm>
        <a:off x="0" y="1386549"/>
        <a:ext cx="9143538" cy="462183"/>
      </dsp:txXfrm>
    </dsp:sp>
    <dsp:sp modelId="{EBA0CF5D-2D60-0844-90F3-E410AED3004C}">
      <dsp:nvSpPr>
        <dsp:cNvPr id="0" name=""/>
        <dsp:cNvSpPr/>
      </dsp:nvSpPr>
      <dsp:spPr>
        <a:xfrm>
          <a:off x="0" y="1848732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7C01-DCA4-2244-A188-46F669142CF3}">
      <dsp:nvSpPr>
        <dsp:cNvPr id="0" name=""/>
        <dsp:cNvSpPr/>
      </dsp:nvSpPr>
      <dsp:spPr>
        <a:xfrm>
          <a:off x="0" y="1848732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5. The Benefits &amp; Limitations of Pivot Tables </a:t>
          </a:r>
        </a:p>
      </dsp:txBody>
      <dsp:txXfrm>
        <a:off x="0" y="1848732"/>
        <a:ext cx="9143538" cy="462183"/>
      </dsp:txXfrm>
    </dsp:sp>
    <dsp:sp modelId="{AA9E99D5-670F-5F4E-9936-35B7D4C4563F}">
      <dsp:nvSpPr>
        <dsp:cNvPr id="0" name=""/>
        <dsp:cNvSpPr/>
      </dsp:nvSpPr>
      <dsp:spPr>
        <a:xfrm>
          <a:off x="0" y="2310915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8E86D-2C2D-464F-A832-35E0FD5D9501}">
      <dsp:nvSpPr>
        <dsp:cNvPr id="0" name=""/>
        <dsp:cNvSpPr/>
      </dsp:nvSpPr>
      <dsp:spPr>
        <a:xfrm>
          <a:off x="0" y="2310915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6. Common Challenges With Pivot Tables &amp; How to Overcome Them </a:t>
          </a:r>
        </a:p>
      </dsp:txBody>
      <dsp:txXfrm>
        <a:off x="0" y="2310915"/>
        <a:ext cx="9143538" cy="462183"/>
      </dsp:txXfrm>
    </dsp:sp>
    <dsp:sp modelId="{945D491A-5BF2-0240-A8A3-E83D83053EC6}">
      <dsp:nvSpPr>
        <dsp:cNvPr id="0" name=""/>
        <dsp:cNvSpPr/>
      </dsp:nvSpPr>
      <dsp:spPr>
        <a:xfrm>
          <a:off x="0" y="2773098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A156C-CDFE-DB42-AE9B-E2756550F139}">
      <dsp:nvSpPr>
        <dsp:cNvPr id="0" name=""/>
        <dsp:cNvSpPr/>
      </dsp:nvSpPr>
      <dsp:spPr>
        <a:xfrm>
          <a:off x="0" y="2773098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7. General Tips to Improve Pivot Tables </a:t>
          </a:r>
        </a:p>
      </dsp:txBody>
      <dsp:txXfrm>
        <a:off x="0" y="2773098"/>
        <a:ext cx="9143538" cy="462183"/>
      </dsp:txXfrm>
    </dsp:sp>
    <dsp:sp modelId="{DC2809C2-6206-8C4F-912C-D5A8FD1ADE2E}">
      <dsp:nvSpPr>
        <dsp:cNvPr id="0" name=""/>
        <dsp:cNvSpPr/>
      </dsp:nvSpPr>
      <dsp:spPr>
        <a:xfrm>
          <a:off x="0" y="3235281"/>
          <a:ext cx="91435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28872-8930-0F47-AEE2-3CE07F45C44B}">
      <dsp:nvSpPr>
        <dsp:cNvPr id="0" name=""/>
        <dsp:cNvSpPr/>
      </dsp:nvSpPr>
      <dsp:spPr>
        <a:xfrm>
          <a:off x="0" y="3235281"/>
          <a:ext cx="9143538" cy="4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8. Additional Resources </a:t>
          </a:r>
        </a:p>
      </dsp:txBody>
      <dsp:txXfrm>
        <a:off x="0" y="3235281"/>
        <a:ext cx="9143538" cy="46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3D105-FD26-2546-A737-CE531D92A366}">
      <dsp:nvSpPr>
        <dsp:cNvPr id="0" name=""/>
        <dsp:cNvSpPr/>
      </dsp:nvSpPr>
      <dsp:spPr>
        <a:xfrm rot="5400000">
          <a:off x="7428461" y="-3144578"/>
          <a:ext cx="895141" cy="74127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This guide will teach you about pivot tables and show you how to create them. </a:t>
          </a:r>
          <a:r>
            <a:rPr lang="en-US" sz="1700" i="1" kern="1200" dirty="0"/>
            <a:t>Investing this short amount of time in learning about pivot tables is a great first step to improving how your business analyzes and presents data.  </a:t>
          </a:r>
          <a:endParaRPr lang="en-US" sz="1700" kern="1200" dirty="0"/>
        </a:p>
      </dsp:txBody>
      <dsp:txXfrm rot="-5400000">
        <a:off x="4169664" y="157916"/>
        <a:ext cx="7369039" cy="807747"/>
      </dsp:txXfrm>
    </dsp:sp>
    <dsp:sp modelId="{A8E68924-C752-9140-BB41-33A85A9FEA9E}">
      <dsp:nvSpPr>
        <dsp:cNvPr id="0" name=""/>
        <dsp:cNvSpPr/>
      </dsp:nvSpPr>
      <dsp:spPr>
        <a:xfrm>
          <a:off x="0" y="2326"/>
          <a:ext cx="4169664" cy="11189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“I am unfamiliar with data management tools and thus unaware of what pivot tables are and how to use them”. </a:t>
          </a:r>
        </a:p>
      </dsp:txBody>
      <dsp:txXfrm>
        <a:off x="54622" y="56948"/>
        <a:ext cx="4060420" cy="1009683"/>
      </dsp:txXfrm>
    </dsp:sp>
    <dsp:sp modelId="{E05CDD97-1500-3E42-98C5-87275913C241}">
      <dsp:nvSpPr>
        <dsp:cNvPr id="0" name=""/>
        <dsp:cNvSpPr/>
      </dsp:nvSpPr>
      <dsp:spPr>
        <a:xfrm rot="5400000">
          <a:off x="7428461" y="-1969704"/>
          <a:ext cx="895141" cy="74127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Pivot tables save you time in the long-run!</a:t>
          </a:r>
          <a:r>
            <a:rPr lang="en-US" sz="1700" i="1" kern="1200" dirty="0"/>
            <a:t> They allow for quick data organization and summaries to be created. </a:t>
          </a:r>
          <a:endParaRPr lang="en-US" sz="1700" kern="1200" dirty="0"/>
        </a:p>
      </dsp:txBody>
      <dsp:txXfrm rot="-5400000">
        <a:off x="4169664" y="1332790"/>
        <a:ext cx="7369039" cy="807747"/>
      </dsp:txXfrm>
    </dsp:sp>
    <dsp:sp modelId="{1B12DA82-3B09-8A42-A8EC-36617B6EA75D}">
      <dsp:nvSpPr>
        <dsp:cNvPr id="0" name=""/>
        <dsp:cNvSpPr/>
      </dsp:nvSpPr>
      <dsp:spPr>
        <a:xfrm>
          <a:off x="0" y="1177199"/>
          <a:ext cx="4169664" cy="11189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“I do not have the time to learn how to create and use pivot tables”. </a:t>
          </a:r>
        </a:p>
      </dsp:txBody>
      <dsp:txXfrm>
        <a:off x="54622" y="1231821"/>
        <a:ext cx="4060420" cy="1009683"/>
      </dsp:txXfrm>
    </dsp:sp>
    <dsp:sp modelId="{23128825-8136-6D44-8E39-32535D9D8C5F}">
      <dsp:nvSpPr>
        <dsp:cNvPr id="0" name=""/>
        <dsp:cNvSpPr/>
      </dsp:nvSpPr>
      <dsp:spPr>
        <a:xfrm rot="5400000">
          <a:off x="7428461" y="-794831"/>
          <a:ext cx="895141" cy="74127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While creating pivot tables in Excel might seem intimidating, the process is actually very </a:t>
          </a:r>
          <a:r>
            <a:rPr lang="en-US" sz="1700" b="1" i="1" kern="1200" dirty="0"/>
            <a:t>user-friendly. </a:t>
          </a:r>
          <a:r>
            <a:rPr lang="en-US" sz="1700" i="1" kern="1200" dirty="0"/>
            <a:t>With a bit of learning </a:t>
          </a:r>
          <a:r>
            <a:rPr lang="en-US" sz="1700" b="1" i="1" kern="1200" dirty="0"/>
            <a:t>you can easily summarize thousands of rows of data into reports that are easy to read. </a:t>
          </a:r>
          <a:endParaRPr lang="en-US" sz="1700" b="1" kern="1200" dirty="0"/>
        </a:p>
      </dsp:txBody>
      <dsp:txXfrm rot="-5400000">
        <a:off x="4169664" y="2507663"/>
        <a:ext cx="7369039" cy="807747"/>
      </dsp:txXfrm>
    </dsp:sp>
    <dsp:sp modelId="{54C04C02-808E-5F45-BF9A-5F68877CD0FD}">
      <dsp:nvSpPr>
        <dsp:cNvPr id="0" name=""/>
        <dsp:cNvSpPr/>
      </dsp:nvSpPr>
      <dsp:spPr>
        <a:xfrm>
          <a:off x="0" y="2352073"/>
          <a:ext cx="4169664" cy="11189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“I feel overwhelmed by pivot tables. They seem too complex to learn and I do not know much about Excel”. </a:t>
          </a:r>
        </a:p>
      </dsp:txBody>
      <dsp:txXfrm>
        <a:off x="54622" y="2406695"/>
        <a:ext cx="4060420" cy="1009683"/>
      </dsp:txXfrm>
    </dsp:sp>
    <dsp:sp modelId="{892A958B-FD89-0942-A1C3-57A7EFDFA39B}">
      <dsp:nvSpPr>
        <dsp:cNvPr id="0" name=""/>
        <dsp:cNvSpPr/>
      </dsp:nvSpPr>
      <dsp:spPr>
        <a:xfrm rot="5400000">
          <a:off x="7428461" y="380042"/>
          <a:ext cx="895141" cy="74127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You can use pivot table </a:t>
          </a:r>
          <a:r>
            <a:rPr lang="en-US" sz="1700" b="1" i="1" kern="1200" dirty="0"/>
            <a:t>features such as grouping, summarizing, and filtering to organize your data. </a:t>
          </a:r>
          <a:endParaRPr lang="en-US" sz="1700" b="1" kern="1200" dirty="0"/>
        </a:p>
      </dsp:txBody>
      <dsp:txXfrm rot="-5400000">
        <a:off x="4169664" y="3682537"/>
        <a:ext cx="7369039" cy="807747"/>
      </dsp:txXfrm>
    </dsp:sp>
    <dsp:sp modelId="{F178E3EA-85A4-8644-B697-54CE93558DFC}">
      <dsp:nvSpPr>
        <dsp:cNvPr id="0" name=""/>
        <dsp:cNvSpPr/>
      </dsp:nvSpPr>
      <dsp:spPr>
        <a:xfrm>
          <a:off x="0" y="3526946"/>
          <a:ext cx="4169664" cy="11189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“My data is too disorganized to use pivot tables”</a:t>
          </a:r>
        </a:p>
      </dsp:txBody>
      <dsp:txXfrm>
        <a:off x="54622" y="3581568"/>
        <a:ext cx="4060420" cy="1009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B7DE-900E-A24A-B681-5B66221F2B75}">
      <dsp:nvSpPr>
        <dsp:cNvPr id="0" name=""/>
        <dsp:cNvSpPr/>
      </dsp:nvSpPr>
      <dsp:spPr>
        <a:xfrm rot="5400000">
          <a:off x="7054851" y="-2839111"/>
          <a:ext cx="1227832" cy="7217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While advanced tools enable greater data analysis, they are typically more expensive, complex to set up, and involve more training. </a:t>
          </a:r>
          <a:r>
            <a:rPr lang="en-US" sz="1800" b="1" i="1" kern="1200" dirty="0"/>
            <a:t>Pivot tables are already built into Excel, often making them more accessible and cost-effective. </a:t>
          </a:r>
          <a:endParaRPr lang="en-US" sz="1800" b="1" kern="1200" dirty="0"/>
        </a:p>
      </dsp:txBody>
      <dsp:txXfrm rot="-5400000">
        <a:off x="4059935" y="215743"/>
        <a:ext cx="7157726" cy="1107956"/>
      </dsp:txXfrm>
    </dsp:sp>
    <dsp:sp modelId="{FC8FB6F0-0A60-2544-B67C-FF69BB2EA133}">
      <dsp:nvSpPr>
        <dsp:cNvPr id="0" name=""/>
        <dsp:cNvSpPr/>
      </dsp:nvSpPr>
      <dsp:spPr>
        <a:xfrm>
          <a:off x="0" y="2325"/>
          <a:ext cx="4059936" cy="153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“Other data management tools with more advanced features are more suitable for my needs”. </a:t>
          </a:r>
        </a:p>
      </dsp:txBody>
      <dsp:txXfrm>
        <a:off x="74922" y="77247"/>
        <a:ext cx="3910092" cy="1384946"/>
      </dsp:txXfrm>
    </dsp:sp>
    <dsp:sp modelId="{99C8FADA-521D-2546-A389-A06DF418A4B8}">
      <dsp:nvSpPr>
        <dsp:cNvPr id="0" name=""/>
        <dsp:cNvSpPr/>
      </dsp:nvSpPr>
      <dsp:spPr>
        <a:xfrm rot="5400000">
          <a:off x="7054851" y="-1227582"/>
          <a:ext cx="1227832" cy="7217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Pivot tables can be simplified to better suit basic analysis.</a:t>
          </a:r>
          <a:r>
            <a:rPr lang="en-US" sz="1800" i="1" kern="1200" dirty="0"/>
            <a:t> For instance, calculating trends or averages is much easier with pivot tables when compared to manual methods. </a:t>
          </a:r>
          <a:endParaRPr lang="en-US" sz="1800" kern="1200" dirty="0"/>
        </a:p>
      </dsp:txBody>
      <dsp:txXfrm rot="-5400000">
        <a:off x="4059935" y="1827272"/>
        <a:ext cx="7157726" cy="1107956"/>
      </dsp:txXfrm>
    </dsp:sp>
    <dsp:sp modelId="{FF157E34-7FDA-7443-AA70-164ADE8FD8CD}">
      <dsp:nvSpPr>
        <dsp:cNvPr id="0" name=""/>
        <dsp:cNvSpPr/>
      </dsp:nvSpPr>
      <dsp:spPr>
        <a:xfrm>
          <a:off x="0" y="1613854"/>
          <a:ext cx="4059936" cy="153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“Simple tasks are better suited by more straightforward and basic analysis tools”. </a:t>
          </a:r>
        </a:p>
      </dsp:txBody>
      <dsp:txXfrm>
        <a:off x="74922" y="1688776"/>
        <a:ext cx="3910092" cy="1384946"/>
      </dsp:txXfrm>
    </dsp:sp>
    <dsp:sp modelId="{90F471A4-4209-C44C-8A45-F8318679A4AC}">
      <dsp:nvSpPr>
        <dsp:cNvPr id="0" name=""/>
        <dsp:cNvSpPr/>
      </dsp:nvSpPr>
      <dsp:spPr>
        <a:xfrm rot="5400000">
          <a:off x="7054851" y="383947"/>
          <a:ext cx="1227832" cy="7217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While Excel does have its limitations, many businesses will find that Excel is still suitable for building pivot tables. </a:t>
          </a:r>
          <a:r>
            <a:rPr lang="en-US" sz="1800" b="1" i="1" kern="1200" dirty="0"/>
            <a:t>Excel continues to improve its capabilities and even includes features such as Power Pivot for larger data sets. </a:t>
          </a:r>
          <a:endParaRPr lang="en-US" sz="1800" b="1" kern="1200" dirty="0"/>
        </a:p>
      </dsp:txBody>
      <dsp:txXfrm rot="-5400000">
        <a:off x="4059935" y="3438801"/>
        <a:ext cx="7157726" cy="1107956"/>
      </dsp:txXfrm>
    </dsp:sp>
    <dsp:sp modelId="{8A6C7871-E295-8F43-A966-7EB68709AA91}">
      <dsp:nvSpPr>
        <dsp:cNvPr id="0" name=""/>
        <dsp:cNvSpPr/>
      </dsp:nvSpPr>
      <dsp:spPr>
        <a:xfrm>
          <a:off x="0" y="3225384"/>
          <a:ext cx="4059936" cy="153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“Excel is unable to manage and process big data sets”.</a:t>
          </a:r>
        </a:p>
      </dsp:txBody>
      <dsp:txXfrm>
        <a:off x="74922" y="3300306"/>
        <a:ext cx="3910092" cy="1384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26DB-4B75-7044-ADD6-1249F966116F}">
      <dsp:nvSpPr>
        <dsp:cNvPr id="0" name=""/>
        <dsp:cNvSpPr/>
      </dsp:nvSpPr>
      <dsp:spPr>
        <a:xfrm rot="16200000">
          <a:off x="1361518" y="-1361518"/>
          <a:ext cx="1848732" cy="457176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Filters</a:t>
          </a:r>
        </a:p>
      </dsp:txBody>
      <dsp:txXfrm rot="5400000">
        <a:off x="-1" y="1"/>
        <a:ext cx="4571769" cy="1386549"/>
      </dsp:txXfrm>
    </dsp:sp>
    <dsp:sp modelId="{1614B258-D66E-4C4F-A066-7EC0BE6E8DF2}">
      <dsp:nvSpPr>
        <dsp:cNvPr id="0" name=""/>
        <dsp:cNvSpPr/>
      </dsp:nvSpPr>
      <dsp:spPr>
        <a:xfrm>
          <a:off x="4571769" y="0"/>
          <a:ext cx="4571769" cy="1848732"/>
        </a:xfrm>
        <a:prstGeom prst="round1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Columns</a:t>
          </a:r>
        </a:p>
      </dsp:txBody>
      <dsp:txXfrm>
        <a:off x="4571769" y="0"/>
        <a:ext cx="4571769" cy="1386549"/>
      </dsp:txXfrm>
    </dsp:sp>
    <dsp:sp modelId="{671CF734-EB13-1745-9985-E68668CDC84C}">
      <dsp:nvSpPr>
        <dsp:cNvPr id="0" name=""/>
        <dsp:cNvSpPr/>
      </dsp:nvSpPr>
      <dsp:spPr>
        <a:xfrm rot="10800000">
          <a:off x="0" y="1848732"/>
          <a:ext cx="4571769" cy="184873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Rows </a:t>
          </a:r>
        </a:p>
      </dsp:txBody>
      <dsp:txXfrm rot="10800000">
        <a:off x="0" y="2310915"/>
        <a:ext cx="4571769" cy="1386549"/>
      </dsp:txXfrm>
    </dsp:sp>
    <dsp:sp modelId="{EBB00703-0541-3A4C-9C69-68B688423907}">
      <dsp:nvSpPr>
        <dsp:cNvPr id="0" name=""/>
        <dsp:cNvSpPr/>
      </dsp:nvSpPr>
      <dsp:spPr>
        <a:xfrm rot="5400000">
          <a:off x="5933287" y="487214"/>
          <a:ext cx="1848732" cy="4571769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Values </a:t>
          </a:r>
        </a:p>
      </dsp:txBody>
      <dsp:txXfrm rot="-5400000">
        <a:off x="4571768" y="2310915"/>
        <a:ext cx="4571769" cy="1386549"/>
      </dsp:txXfrm>
    </dsp:sp>
    <dsp:sp modelId="{0C2AD48D-FEE6-AE4A-AEF4-54B40E213088}">
      <dsp:nvSpPr>
        <dsp:cNvPr id="0" name=""/>
        <dsp:cNvSpPr/>
      </dsp:nvSpPr>
      <dsp:spPr>
        <a:xfrm>
          <a:off x="3200238" y="1386549"/>
          <a:ext cx="2743061" cy="9243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Step 3: </a:t>
          </a:r>
          <a:r>
            <a:rPr lang="en-US" sz="1500" kern="1200" dirty="0"/>
            <a:t>Build the Table – Drag &amp; drop desired fields into filters, rows, columns, or values</a:t>
          </a:r>
        </a:p>
      </dsp:txBody>
      <dsp:txXfrm>
        <a:off x="3245362" y="1431673"/>
        <a:ext cx="2652813" cy="834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3EC27-7119-B241-AE7B-EC75FC154699}">
      <dsp:nvSpPr>
        <dsp:cNvPr id="0" name=""/>
        <dsp:cNvSpPr/>
      </dsp:nvSpPr>
      <dsp:spPr>
        <a:xfrm>
          <a:off x="15212" y="159831"/>
          <a:ext cx="3591638" cy="1358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to Create Pivot Tables in Under 10 Minutes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i="1" kern="1200" dirty="0"/>
            <a:t>Videos provide a step-by-step tutorial for how to create tables)</a:t>
          </a:r>
          <a:endParaRPr lang="en-US" sz="1800" kern="1200" dirty="0"/>
        </a:p>
      </dsp:txBody>
      <dsp:txXfrm>
        <a:off x="15212" y="159831"/>
        <a:ext cx="3591638" cy="1358499"/>
      </dsp:txXfrm>
    </dsp:sp>
    <dsp:sp modelId="{8452D0B6-A62D-2542-893F-E0E3F091AAA0}">
      <dsp:nvSpPr>
        <dsp:cNvPr id="0" name=""/>
        <dsp:cNvSpPr/>
      </dsp:nvSpPr>
      <dsp:spPr>
        <a:xfrm>
          <a:off x="15212" y="1518330"/>
          <a:ext cx="3591638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Pivot Table Excel I Step by Step Tutorial by Kevin Stravert </a:t>
          </a:r>
          <a:r>
            <a:rPr lang="en-US" sz="2000" kern="1200">
              <a:hlinkClick xmlns:r="http://schemas.openxmlformats.org/officeDocument/2006/relationships" r:id="rId1"/>
            </a:rPr>
            <a:t>https://www.youtube.com/watch?v=dvbLrwD2SpA</a:t>
          </a:r>
          <a:r>
            <a:rPr lang="en-US" sz="20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Excel University: Excel Pivot Tables for Beginners (2025) by Jeff Lenning </a:t>
          </a:r>
          <a:r>
            <a:rPr lang="en-US" sz="2000" kern="1200">
              <a:hlinkClick xmlns:r="http://schemas.openxmlformats.org/officeDocument/2006/relationships" r:id="rId2"/>
            </a:rPr>
            <a:t>https://www.youtube.com/watch?v=Vj8SNnat2FA</a:t>
          </a:r>
          <a:r>
            <a:rPr lang="en-US" sz="2000" kern="1200"/>
            <a:t>  </a:t>
          </a:r>
        </a:p>
      </dsp:txBody>
      <dsp:txXfrm>
        <a:off x="15212" y="1518330"/>
        <a:ext cx="3591638" cy="3122437"/>
      </dsp:txXfrm>
    </dsp:sp>
    <dsp:sp modelId="{D19ECCB6-4499-3C46-B84A-20E88F464159}">
      <dsp:nvSpPr>
        <dsp:cNvPr id="0" name=""/>
        <dsp:cNvSpPr/>
      </dsp:nvSpPr>
      <dsp:spPr>
        <a:xfrm>
          <a:off x="4109680" y="159831"/>
          <a:ext cx="3591638" cy="1358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Case Studies in Under 15 Minutes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i="1" kern="1200" dirty="0"/>
            <a:t>The different ways to manipulate data for greater insights)</a:t>
          </a:r>
          <a:endParaRPr lang="en-US" sz="1800" kern="1200" dirty="0"/>
        </a:p>
      </dsp:txBody>
      <dsp:txXfrm>
        <a:off x="4109680" y="159831"/>
        <a:ext cx="3591638" cy="1358499"/>
      </dsp:txXfrm>
    </dsp:sp>
    <dsp:sp modelId="{1A556ED7-F34D-874C-BAB7-45CA664A4055}">
      <dsp:nvSpPr>
        <dsp:cNvPr id="0" name=""/>
        <dsp:cNvSpPr/>
      </dsp:nvSpPr>
      <dsp:spPr>
        <a:xfrm>
          <a:off x="4109680" y="1518330"/>
          <a:ext cx="3591638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Excel Maven: Excel PivotTable Case Study: Analyzing Stock Market Data </a:t>
          </a:r>
          <a:r>
            <a:rPr lang="en-US" sz="2000" kern="1200">
              <a:hlinkClick xmlns:r="http://schemas.openxmlformats.org/officeDocument/2006/relationships" r:id="rId3"/>
            </a:rPr>
            <a:t>https://www.youtube.com/watch?v=8Dp1s1_R2kA</a:t>
          </a:r>
          <a:r>
            <a:rPr lang="en-US" sz="20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Excel Maven: Excel PivotTable Case Study: Analyzing Shark Attack Records </a:t>
          </a:r>
          <a:r>
            <a:rPr lang="en-US" sz="2000" kern="1200">
              <a:hlinkClick xmlns:r="http://schemas.openxmlformats.org/officeDocument/2006/relationships" r:id="rId4"/>
            </a:rPr>
            <a:t>https://www.youtube.com/watch?v=h5xf_2o9WTg</a:t>
          </a:r>
          <a:r>
            <a:rPr lang="en-US" sz="2000" kern="1200"/>
            <a:t> </a:t>
          </a:r>
        </a:p>
      </dsp:txBody>
      <dsp:txXfrm>
        <a:off x="4109680" y="1518330"/>
        <a:ext cx="3591638" cy="3122437"/>
      </dsp:txXfrm>
    </dsp:sp>
    <dsp:sp modelId="{6FC4F330-29BA-DE49-BA7A-F7C25DF64F41}">
      <dsp:nvSpPr>
        <dsp:cNvPr id="0" name=""/>
        <dsp:cNvSpPr/>
      </dsp:nvSpPr>
      <dsp:spPr>
        <a:xfrm>
          <a:off x="8204148" y="159831"/>
          <a:ext cx="3591638" cy="1358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Cheat Sheets for Creating Pivot Tables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i="1" kern="1200" dirty="0"/>
            <a:t>Information guides for quick reference)</a:t>
          </a:r>
          <a:endParaRPr lang="en-US" sz="1800" kern="1200" dirty="0"/>
        </a:p>
      </dsp:txBody>
      <dsp:txXfrm>
        <a:off x="8204148" y="159831"/>
        <a:ext cx="3591638" cy="1358499"/>
      </dsp:txXfrm>
    </dsp:sp>
    <dsp:sp modelId="{26835A5D-07E2-6143-B269-7CB0809B9CE0}">
      <dsp:nvSpPr>
        <dsp:cNvPr id="0" name=""/>
        <dsp:cNvSpPr/>
      </dsp:nvSpPr>
      <dsp:spPr>
        <a:xfrm>
          <a:off x="8204148" y="1518330"/>
          <a:ext cx="3591638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Lumeer</a:t>
          </a:r>
          <a:r>
            <a:rPr lang="en-US" sz="2000" kern="1200" dirty="0"/>
            <a:t>: Pivot Table Cheat Sheet  </a:t>
          </a:r>
          <a:r>
            <a:rPr lang="en-US" sz="2000" kern="1200" dirty="0">
              <a:hlinkClick xmlns:r="http://schemas.openxmlformats.org/officeDocument/2006/relationships" r:id="rId5"/>
            </a:rPr>
            <a:t>https://www.lumeer.io/pivot-tables-cheatsheet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Myexcelonline.com</a:t>
          </a:r>
          <a:r>
            <a:rPr lang="en-US" sz="2000" kern="1200" dirty="0"/>
            <a:t>: Pivot Table Cheat Sheet </a:t>
          </a:r>
          <a:r>
            <a:rPr lang="en-US" sz="2000" kern="1200" dirty="0">
              <a:hlinkClick xmlns:r="http://schemas.openxmlformats.org/officeDocument/2006/relationships" r:id="rId6"/>
            </a:rPr>
            <a:t>https://www.myexcelonline.com/wp-content/uploads/2017/04/Pivot-Table-Cheat-Sheet-New.pdf</a:t>
          </a:r>
          <a:r>
            <a:rPr lang="en-US" sz="2000" kern="1200" dirty="0"/>
            <a:t> </a:t>
          </a:r>
        </a:p>
      </dsp:txBody>
      <dsp:txXfrm>
        <a:off x="8204148" y="1518330"/>
        <a:ext cx="3591638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4/17/25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23:51:29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0 165,'76'0,"1"0,-9 0,7 0,1 0,-1 0,-18-2,-2-2,-2 0,-4-2,9 0,-7 2,0-2,1 0,-2 2,-5-1,-7 2,-5-1,-5 1,-4 0,0-1,1 1,3-1,4-2,1-1,2-1,0 2,0 1,2 0,0-1,0 1,2-1,-2 1,-3 1,-4 0,-5 1,-2 1,-4 0,-3 2,-1 0,3-2,-4 1,4-2,0 3,-3 0,7-1,-1-1,2-1,2 0,-4 1,-4 0,-1 1,1 1,-3 0,4 0,-3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23:51:46.6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1,'73'3,"1"0,-12-3,0 0,-1 0,-17 0,-2 0,-2 0,-1 0,6 0,-6 0,-3 0,1 0,1 0,-1 0,0 0,-2 0,-4 0,-3 0,-2 0,0 0,2 0,4 0,3 0,2 0,1 0,1 0,1 0,-3 0,-1 0,1 0,-1 0,2 0,-4 0,-1 0,-2 0,-1 0,0 0,1 0,-1 0,-3 0,-1 0,-2 0,0 0,0 0,1 0,1 0,0 0,2 0,0 0,0 0,0 0,-1-1,-3-1,-1 0,-5 1,-1 1,-3 0,1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23:53:29.06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43,'58'0,"-8"0,-24 0,-3 0,-1 0,0 0,-4 0,1 0,2 0,4 0,8-2,2 0,0 0,-1 1,-1 1,0 0,0 0,0 0,1 0,0 0,0 0,-1-2,-1 0,-1 0,1 0,0 1,3-1,2 0,2 0,3 0,2 0,1 0,-1 1,-2-1,-3 0,-2 0,-5 1,-5 1,-5 0,-4 0,1 0,0 0,3 0,0 0,5 0,2 0,1 0,4 0,1 0,0 0,-1 0,1 0,-3 0,-2 0,-4 0,-3 0,-2 0,-1 0,-2 0,-1-2,-3 1,6-1,-4 1,4 1,-6 0,4 0,-5 0,6 0,-5 0,1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23:53:38.0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1,'54'0,"-4"0,-19 0,2 0,1 1,1 1,0 1,-3 1,-2-1,-2 1,0 0,0-1,0 1,0 0,1 0,1 0,1 0,0-2,0-1,0-1,1 2,0-1,3 1,2 0,-1 0,1 0,0 2,-2 1,1-2,-2 2,1-2,-1 0,-3 0,0-1,0 0,-2-2,-1 0,-1 0,0 0,0 0,2 0,1 0,0 0,1 0,1 0,-2 0,0 0,-1 0,-1 0,-1 0,-1 0,-3 0,-4-1,-1-2,-3-2,1-1,1-1,-1-1,1 1,-1 0,0 1,-1 1,-1 0,2 1,0-1,0 1,-1 0,1 2,-2 0,2 2,2 0,-6 0,7 0,-2 0,-1 0,2 0,-4 1,2 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6T19:06:04.7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0,'45'0,"-7"0,-27 0,0 0,10 3,-5-1,6 3,-8-2,-2 0,5 1,0-1,-1-1,3 0,-8 0,6 1,4 1,-3-2,7 2,-10-2,1 0,0-2,1 0,0 0,-1 0,-1 0,4 2,-4 0,5 0,-7-1,6-1,-4 1,4 1,-2 0,-5-1,7-1,-5 0,1 0,3 0,-3 0,0 0,2 0,-4 0,5 0,-4 0,2 0,-1 0,1 0,0 0,5 0,-7 0,5 0,-1 0,-5 0,2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6T19:06:16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1,'61'0,"-5"0,-17 0,2 0,4 0,0 0,-4 0,-1 0,-3 0,0 0,2 0,-2 2,-3 0,-3 0,-3 0,2 0,0 0,1 0,0 0,-2 0,0 1,0 0,1 0,0 0,1-1,-1 2,-2-1,-2 1,-3 0,-1-2,0-1,17 1,-14-1,14 2,-20-3,0 0,1 0,0 0,1 0,1 0,-1 0,-1 0,-1 0,-1 0,-2 0,0 0,0 0,0 0,1 0,0 0,0 0,-1 0,-1 0,1 0,0 0,-1 0,6 0,-6 0,6 0,-5 0,3 0,1 0,-1 0,3 0,-1 0,1 0,0 0,-2 0,-1 0,0 0,-2 0,-2 0,5 0,-5 0,7 0,-4 0,2 0,2 0,-1 0,-1 0,-1 0,-2 0,1 0,-3 0,0 0,5 0,-5 0,4 0,-5 0,1 3,2-2,-2 3,1-2,-1 1,1-1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6T19:06:24.2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67,'49'-4,"-1"2,-9 2,-1 0,1 0,-5 0,1 0,-1 0,1 0,-1 0,1 0,2 0,0 0,3 0,-2 0,0 0,-2 0,-2 0,-3 0,-1 0,2 0,2 0,3 0,1 0,-1 0,-2 0,-3 0,0 0,3 0,2 0,-1 0,-2 0,-5 0,-3 0,0 0,0 0,0 0,1 0,-1 0,-1 0,0 0,-1 0,1 0,-1 0,-2 0,-1 0,-1 0,0 0,2 0,-1 0,-3 0,-1 0,-1 0,-1 0,1 0,1 0,-2 0,1 0,5 0,-6 0,4 0,-6 0,7 0,-5 0,2 0,-1 0,-4 0,7 0,-17-27,6 20,-13-19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6T19:06:45.5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1,'57'0,"1"0,1 0,4 0,3 0,-1 0,-5 0,-6 0,-5 0,-2 0,-3 0,-1 0,-2 0,-3 0,0 0,-1 0,1 0,-2 0,-1 0,-1 0,-1 0,-1 0,0 0,-2 0,-1 0,1 0,-1 0,2 0,0 0,2 0,-1 0,-2 0,-2 0,-2 0,-2 0,-3 0,-3 0,-2 0,0 0,0 0,1 0,0 0,1 0,1 0,-1 0,-1 0,2 0,0 0,2 2,-2 0,-1 1,-3-1,-1 0,3-1,0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4/17/25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800F-9A10-0D49-58D7-C398FBE8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CE385-6717-1DC5-3E4B-A871747C4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9028B-691E-10F6-5A7A-C5F66FB06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4C69-02DC-AF61-CA4C-00E2259B5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8F5D-74F9-706E-EF06-D982147E7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70887-CF64-F5D7-2A48-DA2A5F24A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27A39-6767-4DFD-1CA4-913910290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0A0D9-B229-1957-E98C-9AC33A5D1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A734-DE24-85DC-8D47-5DA73B25A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03600-F8D8-F610-BAB2-3745A50C4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FEABC-6056-6FB3-2FCE-B89AF857C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8D8EC-3A3A-F1E1-F65E-A8733658F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4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7B1B-4F93-C760-D4FC-9186CF48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33BAD-C006-D3A4-A0F7-2738AF49B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22102-8945-52D1-4109-939774E2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www.superchart.io</a:t>
            </a:r>
            <a:r>
              <a:rPr lang="en-US" dirty="0"/>
              <a:t>/blog/ad-hoc-analysis-pivot-table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05FD0-F7B2-6EE2-F624-B955D1A51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82A03-15AB-3A5B-48D2-40F5C184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3980D-C04A-D279-AF7B-54FD91492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0147F-217C-FC78-54D0-2FDE66EA3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www.superchart.io</a:t>
            </a:r>
            <a:r>
              <a:rPr lang="en-US" dirty="0"/>
              <a:t>/blog/ad-hoc-analysis-pivot-table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A127A-F49C-12BF-93FC-E0576A87D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4/17/25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4/17/25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3.xml"/><Relationship Id="rId25" Type="http://schemas.openxmlformats.org/officeDocument/2006/relationships/image" Target="../media/image170.png"/><Relationship Id="rId2" Type="http://schemas.openxmlformats.org/officeDocument/2006/relationships/audio" Target="../media/media14.m4a"/><Relationship Id="rId29" Type="http://schemas.openxmlformats.org/officeDocument/2006/relationships/image" Target="../media/image21.png"/><Relationship Id="rId1" Type="http://schemas.microsoft.com/office/2007/relationships/media" Target="../media/media14.m4a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24" Type="http://schemas.openxmlformats.org/officeDocument/2006/relationships/customXml" Target="../ink/ink5.xml"/><Relationship Id="rId32" Type="http://schemas.openxmlformats.org/officeDocument/2006/relationships/image" Target="../media/image2.png"/><Relationship Id="rId5" Type="http://schemas.openxmlformats.org/officeDocument/2006/relationships/image" Target="../media/image15.png"/><Relationship Id="rId23" Type="http://schemas.openxmlformats.org/officeDocument/2006/relationships/image" Target="../media/image26.png"/><Relationship Id="rId28" Type="http://schemas.openxmlformats.org/officeDocument/2006/relationships/customXml" Target="../ink/ink7.xml"/><Relationship Id="rId31" Type="http://schemas.openxmlformats.org/officeDocument/2006/relationships/image" Target="../media/image22.png"/><Relationship Id="rId4" Type="http://schemas.openxmlformats.org/officeDocument/2006/relationships/notesSlide" Target="../notesSlides/notesSlide9.xml"/><Relationship Id="rId22" Type="http://schemas.openxmlformats.org/officeDocument/2006/relationships/customXml" Target="../ink/ink4.xml"/><Relationship Id="rId27" Type="http://schemas.openxmlformats.org/officeDocument/2006/relationships/image" Target="../media/image19.png"/><Relationship Id="rId30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aconteconsulting.com/" TargetMode="External"/><Relationship Id="rId2" Type="http://schemas.openxmlformats.org/officeDocument/2006/relationships/hyperlink" Target="http://www.linkedin.com/in/sarah-gessler-33606a2a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conteconsulting.com/contac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Master Your Data: The Easy Guide to Better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79613" y="5029200"/>
            <a:ext cx="8229598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Beginners Guide to Leveraging Business Data</a:t>
            </a:r>
          </a:p>
          <a:p>
            <a:pPr algn="ctr"/>
            <a:r>
              <a:rPr lang="en-US" dirty="0"/>
              <a:t> </a:t>
            </a:r>
            <a:r>
              <a:rPr lang="en-US" sz="1800" dirty="0"/>
              <a:t>Created by Sarah Gessler in Collaboration with LaConte Consulting</a:t>
            </a:r>
          </a:p>
        </p:txBody>
      </p:sp>
      <p:pic>
        <p:nvPicPr>
          <p:cNvPr id="5" name="Audio Recording Apr 10, 2025 at 7:22:39 PM">
            <a:hlinkClick r:id="" action="ppaction://media"/>
            <a:extLst>
              <a:ext uri="{FF2B5EF4-FFF2-40B4-BE49-F238E27FC236}">
                <a16:creationId xmlns:a16="http://schemas.microsoft.com/office/drawing/2014/main" id="{D94DAB0D-C8C9-53FE-58B3-2A44DA0FE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6012" y="30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6811" y="533400"/>
            <a:ext cx="7315202" cy="838200"/>
          </a:xfrm>
        </p:spPr>
        <p:txBody>
          <a:bodyPr anchor="b">
            <a:normAutofit/>
          </a:bodyPr>
          <a:lstStyle/>
          <a:p>
            <a:r>
              <a:rPr lang="en-US" dirty="0"/>
              <a:t>How To Create Pivot Tables in Excel: 1 of 3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3 basic steps to create a pivot table:</a:t>
            </a:r>
          </a:p>
          <a:p>
            <a:r>
              <a:rPr lang="en-US" b="1" u="sng" dirty="0"/>
              <a:t>Step 1: </a:t>
            </a:r>
            <a:r>
              <a:rPr lang="en-US" dirty="0"/>
              <a:t>Prepare the Data – Gather relevant data and organize into tabular format </a:t>
            </a:r>
          </a:p>
          <a:p>
            <a:pPr lvl="1"/>
            <a:r>
              <a:rPr lang="en-US" sz="2400"/>
              <a:t>Data should be organized with clear headers &amp; no blank rows &amp; columns </a:t>
            </a:r>
            <a:r>
              <a:rPr lang="en-US" sz="2400" i="1"/>
              <a:t>(as displayed in the image shown). </a:t>
            </a:r>
            <a:endParaRPr lang="en-US" sz="2400"/>
          </a:p>
        </p:txBody>
      </p:sp>
      <p:pic>
        <p:nvPicPr>
          <p:cNvPr id="9" name="Picture 8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92BE14E1-A388-A7E8-5904-9A632148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393" y="1904999"/>
            <a:ext cx="3976475" cy="4088921"/>
          </a:xfrm>
          <a:prstGeom prst="rect">
            <a:avLst/>
          </a:prstGeom>
          <a:noFill/>
        </p:spPr>
      </p:pic>
      <p:pic>
        <p:nvPicPr>
          <p:cNvPr id="4" name="Audio Recording Apr 10, 2025 at 6:25:39 PM">
            <a:hlinkClick r:id="" action="ppaction://media"/>
            <a:extLst>
              <a:ext uri="{FF2B5EF4-FFF2-40B4-BE49-F238E27FC236}">
                <a16:creationId xmlns:a16="http://schemas.microsoft.com/office/drawing/2014/main" id="{6AC8E596-0DAB-D66F-16C0-7CF917AE3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1212" y="30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CDF9-68A7-3BFB-AA98-19A81D8FC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3F3204-0403-55C4-BFF7-496F9C5B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344" y="578627"/>
            <a:ext cx="7314736" cy="697468"/>
          </a:xfrm>
        </p:spPr>
        <p:txBody>
          <a:bodyPr/>
          <a:lstStyle/>
          <a:p>
            <a:r>
              <a:rPr lang="en-US" dirty="0"/>
              <a:t>How To Create Pivot Tables in Excel: 2 of 3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7B7BD-FB7A-72E0-0D4E-EB2146BB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692779"/>
            <a:ext cx="3200399" cy="4479421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Step 2: </a:t>
            </a:r>
            <a:r>
              <a:rPr lang="en-US" dirty="0"/>
              <a:t>Insert the Pivot Table – 4 easy steps 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Select any cell in your data table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Select Insert </a:t>
            </a:r>
            <a:r>
              <a:rPr lang="en-US" dirty="0">
                <a:sym typeface="Wingdings" pitchFamily="2" charset="2"/>
              </a:rPr>
              <a:t> Pivot Table  From Table/Range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Select if you want your data to appear in new or existing worksheet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Once you press “OK” the table will appear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A7B472-32C1-6253-26E5-6D0C058D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412" y="1676400"/>
            <a:ext cx="4419600" cy="3130291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AA92AEF-C71B-58BB-394E-E6A836343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612" y="2996526"/>
            <a:ext cx="5029201" cy="315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97550-45A1-5D2D-15FF-D2EB7912836F}"/>
              </a:ext>
            </a:extLst>
          </p:cNvPr>
          <p:cNvSpPr txBox="1"/>
          <p:nvPr/>
        </p:nvSpPr>
        <p:spPr>
          <a:xfrm>
            <a:off x="8380412" y="1766085"/>
            <a:ext cx="1981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Step 1 &amp;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8A191-AA85-FD92-A6FF-4D72FC6D4315}"/>
              </a:ext>
            </a:extLst>
          </p:cNvPr>
          <p:cNvSpPr txBox="1"/>
          <p:nvPr/>
        </p:nvSpPr>
        <p:spPr>
          <a:xfrm>
            <a:off x="4189412" y="5562600"/>
            <a:ext cx="1981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Step 3 &amp; 4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B68278-E070-1C61-2F63-FD596F556344}"/>
              </a:ext>
            </a:extLst>
          </p:cNvPr>
          <p:cNvCxnSpPr>
            <a:cxnSpLocks/>
          </p:cNvCxnSpPr>
          <p:nvPr/>
        </p:nvCxnSpPr>
        <p:spPr>
          <a:xfrm flipH="1">
            <a:off x="8075612" y="2165586"/>
            <a:ext cx="1066800" cy="371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93B88E-4C9D-CF28-E2BD-D9036D26ECC0}"/>
              </a:ext>
            </a:extLst>
          </p:cNvPr>
          <p:cNvCxnSpPr>
            <a:cxnSpLocks/>
          </p:cNvCxnSpPr>
          <p:nvPr/>
        </p:nvCxnSpPr>
        <p:spPr>
          <a:xfrm flipV="1">
            <a:off x="5713412" y="4953000"/>
            <a:ext cx="990600" cy="68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Recording Apr 10, 2025 at 7:10:03 PM">
            <a:hlinkClick r:id="" action="ppaction://media"/>
            <a:extLst>
              <a:ext uri="{FF2B5EF4-FFF2-40B4-BE49-F238E27FC236}">
                <a16:creationId xmlns:a16="http://schemas.microsoft.com/office/drawing/2014/main" id="{62EC91B9-6625-EA46-A18C-FCD46D060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4413" y="4632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5160-0A2F-526F-86A3-8FEAEA59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7F69F-3C41-8FBC-CFC9-4AFA17D5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11" y="457200"/>
            <a:ext cx="7239002" cy="1066800"/>
          </a:xfrm>
        </p:spPr>
        <p:txBody>
          <a:bodyPr/>
          <a:lstStyle/>
          <a:p>
            <a:r>
              <a:rPr lang="en-US" dirty="0"/>
              <a:t>How To Create Pivot Tables in Excel: 3 of 3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43FB92-57CE-6961-A22A-6D772382D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425024"/>
              </p:ext>
            </p:extLst>
          </p:nvPr>
        </p:nvGraphicFramePr>
        <p:xfrm>
          <a:off x="1522876" y="1905000"/>
          <a:ext cx="9143538" cy="369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C2A550-EB7F-E15E-B763-51897F2A9440}"/>
              </a:ext>
            </a:extLst>
          </p:cNvPr>
          <p:cNvSpPr txBox="1"/>
          <p:nvPr/>
        </p:nvSpPr>
        <p:spPr>
          <a:xfrm>
            <a:off x="1827212" y="5638800"/>
            <a:ext cx="8534400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This is the basic structure of how the feature looks. You can take any field of data &amp; drag and drop it in any section to see how it changes the way the data is presented. </a:t>
            </a:r>
          </a:p>
        </p:txBody>
      </p:sp>
      <p:pic>
        <p:nvPicPr>
          <p:cNvPr id="2" name="Audio Recording Apr 10, 2025 at 6:30:58 PM">
            <a:hlinkClick r:id="" action="ppaction://media"/>
            <a:extLst>
              <a:ext uri="{FF2B5EF4-FFF2-40B4-BE49-F238E27FC236}">
                <a16:creationId xmlns:a16="http://schemas.microsoft.com/office/drawing/2014/main" id="{6C86A96B-60D5-627B-9AC5-173F0896EB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37.521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7412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B4BA-522F-B942-0F27-D5EBB07C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C8D0B6-DC1E-7780-B3F8-DF2F8651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Pivot Tables in Excel: Example - 1 of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B7F31-7605-9138-00A9-9093043A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Latte Lounge Café wants to analyze its sales data for each menu item. They place their data into tabular format in Excel &amp; create a pivot table. They aim to answer the following questions: </a:t>
            </a:r>
          </a:p>
          <a:p>
            <a:pPr lvl="1"/>
            <a:r>
              <a:rPr lang="en-US" dirty="0"/>
              <a:t>What is my best-selling item?</a:t>
            </a:r>
          </a:p>
          <a:p>
            <a:pPr lvl="1"/>
            <a:r>
              <a:rPr lang="en-US" dirty="0"/>
              <a:t>What is my worst-selling item? </a:t>
            </a:r>
          </a:p>
          <a:p>
            <a:pPr lvl="1"/>
            <a:r>
              <a:rPr lang="en-US" dirty="0"/>
              <a:t>What day of the week do I have the most sales?</a:t>
            </a:r>
          </a:p>
          <a:p>
            <a:pPr lvl="1"/>
            <a:r>
              <a:rPr lang="en-US" dirty="0"/>
              <a:t>What is the slowest day of the week? </a:t>
            </a:r>
          </a:p>
          <a:p>
            <a:r>
              <a:rPr lang="en-US" dirty="0"/>
              <a:t>A simple pivot table can organize their data to easily answer these questions…</a:t>
            </a:r>
          </a:p>
        </p:txBody>
      </p:sp>
      <p:pic>
        <p:nvPicPr>
          <p:cNvPr id="5" name="Audio Recording Apr 10, 2025 at 7:12:15 PM">
            <a:hlinkClick r:id="" action="ppaction://media"/>
            <a:extLst>
              <a:ext uri="{FF2B5EF4-FFF2-40B4-BE49-F238E27FC236}">
                <a16:creationId xmlns:a16="http://schemas.microsoft.com/office/drawing/2014/main" id="{37E7EF42-9822-4EA3-E17F-469A507C2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6012" y="330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0F84D-0DDC-A0A0-3FBE-25FDC5B1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EF7900-8041-28F2-7718-55731AE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Pivot Tables in Excel: Example – 2 of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98C13-F254-FAA7-61B9-1D67044C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highlight>
                  <a:srgbClr val="FFFF00"/>
                </a:highlight>
              </a:rPr>
              <a:t>What is my best-selling item?</a:t>
            </a:r>
          </a:p>
          <a:p>
            <a:pPr lvl="1"/>
            <a:r>
              <a:rPr lang="en-US" dirty="0">
                <a:highlight>
                  <a:srgbClr val="F48AD1"/>
                </a:highlight>
              </a:rPr>
              <a:t>What is my worst-selling item? 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What day of the week do I have the most sales?</a:t>
            </a:r>
          </a:p>
          <a:p>
            <a:pPr lvl="1"/>
            <a:r>
              <a:rPr lang="en-US" dirty="0">
                <a:highlight>
                  <a:srgbClr val="FF9300"/>
                </a:highlight>
              </a:rPr>
              <a:t>What is the slowest day of the week?</a:t>
            </a:r>
          </a:p>
          <a:p>
            <a:pPr lvl="1"/>
            <a:endParaRPr lang="en-US" dirty="0">
              <a:solidFill>
                <a:srgbClr val="F48AD1"/>
              </a:solidFill>
            </a:endParaRPr>
          </a:p>
        </p:txBody>
      </p:sp>
      <p:pic>
        <p:nvPicPr>
          <p:cNvPr id="5" name="Picture 4" descr="A table with numbers and a few dollar bills&#10;&#10;AI-generated content may be incorrect.">
            <a:extLst>
              <a:ext uri="{FF2B5EF4-FFF2-40B4-BE49-F238E27FC236}">
                <a16:creationId xmlns:a16="http://schemas.microsoft.com/office/drawing/2014/main" id="{3A8F0F91-6D3C-C855-8BBB-21D163168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2" y="3476939"/>
            <a:ext cx="7772400" cy="2355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0DAC86-15C6-AFDE-72A9-B774D8D78E62}"/>
                  </a:ext>
                </a:extLst>
              </p14:cNvPr>
              <p14:cNvContentPartPr/>
              <p14:nvPr/>
            </p14:nvContentPartPr>
            <p14:xfrm>
              <a:off x="8926903" y="4058529"/>
              <a:ext cx="712800" cy="5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0DAC86-15C6-AFDE-72A9-B774D8D78E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2903" y="3950529"/>
                <a:ext cx="8204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33CA62-16F9-4BDF-6CC2-5DDE4970D488}"/>
                  </a:ext>
                </a:extLst>
              </p14:cNvPr>
              <p14:cNvContentPartPr/>
              <p14:nvPr/>
            </p14:nvContentPartPr>
            <p14:xfrm>
              <a:off x="8962903" y="5455689"/>
              <a:ext cx="73152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33CA62-16F9-4BDF-6CC2-5DDE4970D4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8903" y="5348049"/>
                <a:ext cx="839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BD862D-FF1F-EDB4-CB64-1C8C5BF0CB5E}"/>
                  </a:ext>
                </a:extLst>
              </p14:cNvPr>
              <p14:cNvContentPartPr/>
              <p14:nvPr/>
            </p14:nvContentPartPr>
            <p14:xfrm>
              <a:off x="6426703" y="3865569"/>
              <a:ext cx="729360" cy="1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BD862D-FF1F-EDB4-CB64-1C8C5BF0CB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3063" y="3757929"/>
                <a:ext cx="837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A85C60D-3C56-DD03-10D7-E62B5CEDC7DB}"/>
                  </a:ext>
                </a:extLst>
              </p14:cNvPr>
              <p14:cNvContentPartPr/>
              <p14:nvPr/>
            </p14:nvContentPartPr>
            <p14:xfrm>
              <a:off x="8042383" y="3897969"/>
              <a:ext cx="752040" cy="32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A85C60D-3C56-DD03-10D7-E62B5CEDC7D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88383" y="3790329"/>
                <a:ext cx="859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AFA8A1-56EF-57EE-60C5-0D8FB9482E18}"/>
                  </a:ext>
                </a:extLst>
              </p14:cNvPr>
              <p14:cNvContentPartPr/>
              <p14:nvPr/>
            </p14:nvContentPartPr>
            <p14:xfrm>
              <a:off x="2076662" y="5475543"/>
              <a:ext cx="33624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AFA8A1-56EF-57EE-60C5-0D8FB9482E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23022" y="5367543"/>
                <a:ext cx="443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D698D5-D3A0-3C42-64E5-E77A60B77FAA}"/>
                  </a:ext>
                </a:extLst>
              </p14:cNvPr>
              <p14:cNvContentPartPr/>
              <p14:nvPr/>
            </p14:nvContentPartPr>
            <p14:xfrm>
              <a:off x="2087822" y="4137783"/>
              <a:ext cx="816840" cy="2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D698D5-D3A0-3C42-64E5-E77A60B77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3822" y="4030143"/>
                <a:ext cx="924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C5C4F1-4D69-382C-F5C0-169E4EA64415}"/>
                  </a:ext>
                </a:extLst>
              </p14:cNvPr>
              <p14:cNvContentPartPr/>
              <p14:nvPr/>
            </p14:nvContentPartPr>
            <p14:xfrm>
              <a:off x="6439502" y="5687223"/>
              <a:ext cx="685080" cy="24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C5C4F1-4D69-382C-F5C0-169E4EA644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5502" y="5579583"/>
                <a:ext cx="792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9AAF28-2D65-94A3-FE4E-43D129BB5FFB}"/>
                  </a:ext>
                </a:extLst>
              </p14:cNvPr>
              <p14:cNvContentPartPr/>
              <p14:nvPr/>
            </p14:nvContentPartPr>
            <p14:xfrm>
              <a:off x="8103782" y="5712783"/>
              <a:ext cx="63540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9AAF28-2D65-94A3-FE4E-43D129BB5F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50142" y="5605143"/>
                <a:ext cx="743040" cy="2206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Recording Apr 10, 2025 at 6:33:31 PM">
            <a:hlinkClick r:id="" action="ppaction://media"/>
            <a:extLst>
              <a:ext uri="{FF2B5EF4-FFF2-40B4-BE49-F238E27FC236}">
                <a16:creationId xmlns:a16="http://schemas.microsoft.com/office/drawing/2014/main" id="{9E9CC9FA-C185-1CA0-A35B-964EC40A8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047412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7212" y="457200"/>
            <a:ext cx="8534400" cy="1066800"/>
          </a:xfrm>
        </p:spPr>
        <p:txBody>
          <a:bodyPr/>
          <a:lstStyle/>
          <a:p>
            <a:r>
              <a:rPr lang="en-US" dirty="0"/>
              <a:t>The Benefits &amp; Limitations of Pivot Tables – 1 of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2" y="1676400"/>
            <a:ext cx="10058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u="sng" dirty="0"/>
              <a:t>Benefits: </a:t>
            </a:r>
          </a:p>
          <a:p>
            <a:pPr lvl="1"/>
            <a:r>
              <a:rPr lang="en-US" sz="2600" dirty="0"/>
              <a:t>You can </a:t>
            </a:r>
            <a:r>
              <a:rPr lang="en-US" sz="2600" b="1" dirty="0"/>
              <a:t>build charts &amp; graphs</a:t>
            </a:r>
            <a:r>
              <a:rPr lang="en-US" sz="2600" dirty="0"/>
              <a:t> to visually communicate data. </a:t>
            </a:r>
          </a:p>
          <a:p>
            <a:pPr lvl="1"/>
            <a:r>
              <a:rPr lang="en-US" sz="2600" dirty="0"/>
              <a:t>You </a:t>
            </a:r>
            <a:r>
              <a:rPr lang="en-US" sz="2600" b="1" dirty="0"/>
              <a:t>can take unformatted data &amp; quickly organize </a:t>
            </a:r>
            <a:r>
              <a:rPr lang="en-US" sz="2600" dirty="0"/>
              <a:t>it to make sense of the information by rearranging fields, filtering data, or changing the format. </a:t>
            </a:r>
          </a:p>
          <a:p>
            <a:pPr lvl="1"/>
            <a:r>
              <a:rPr lang="en-US" sz="2600" dirty="0"/>
              <a:t>Even when working with multiple datasets, pivot tables can </a:t>
            </a:r>
            <a:r>
              <a:rPr lang="en-US" sz="2600" b="1" dirty="0"/>
              <a:t>consolidate and summarize data.</a:t>
            </a:r>
          </a:p>
          <a:p>
            <a:r>
              <a:rPr lang="en-US" sz="2600" b="1" u="sng" dirty="0"/>
              <a:t>Limitations: </a:t>
            </a:r>
          </a:p>
          <a:p>
            <a:pPr lvl="1"/>
            <a:r>
              <a:rPr lang="en-US" sz="2600" dirty="0"/>
              <a:t>Pivot tables do not automatically update when changes are made to your dataset. Instead, </a:t>
            </a:r>
            <a:r>
              <a:rPr lang="en-US" sz="2600" b="1" dirty="0"/>
              <a:t>tables must be updated manually. </a:t>
            </a:r>
          </a:p>
          <a:p>
            <a:pPr lvl="1"/>
            <a:r>
              <a:rPr lang="en-US" sz="2600" dirty="0"/>
              <a:t>Extremely </a:t>
            </a:r>
            <a:r>
              <a:rPr lang="en-US" sz="2600" b="1" dirty="0"/>
              <a:t>large datasets may slow down Excel</a:t>
            </a:r>
            <a:r>
              <a:rPr lang="en-US" sz="2600" dirty="0"/>
              <a:t> or cause the software to crash. </a:t>
            </a:r>
          </a:p>
          <a:p>
            <a:pPr lvl="1"/>
            <a:r>
              <a:rPr lang="en-US" sz="2600" dirty="0"/>
              <a:t>Unstructured data often causes errors so </a:t>
            </a:r>
            <a:r>
              <a:rPr lang="en-US" sz="2600" b="1" dirty="0"/>
              <a:t>data must be well-organized </a:t>
            </a:r>
            <a:r>
              <a:rPr lang="en-US" sz="2600" dirty="0"/>
              <a:t>before creating pivot tables.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5" name="Audio Recording Apr 10, 2025 at 6:35:03 PM">
            <a:hlinkClick r:id="" action="ppaction://media"/>
            <a:extLst>
              <a:ext uri="{FF2B5EF4-FFF2-40B4-BE49-F238E27FC236}">
                <a16:creationId xmlns:a16="http://schemas.microsoft.com/office/drawing/2014/main" id="{9C0E9836-D682-195A-197A-385D1B9EA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7412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Challenges with Pivot Tables &amp; How to Overcome Them – 1 of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76400"/>
            <a:ext cx="11125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Placing Fields in the Incorrect Areas:</a:t>
            </a:r>
          </a:p>
          <a:p>
            <a:pPr lvl="1"/>
            <a:r>
              <a:rPr lang="en-US" b="1" u="sng" dirty="0"/>
              <a:t>Challenge:</a:t>
            </a:r>
            <a:r>
              <a:rPr lang="en-US" b="1" dirty="0"/>
              <a:t> </a:t>
            </a:r>
            <a:r>
              <a:rPr lang="en-US" dirty="0"/>
              <a:t>Confusing or irrelevant output may occur if values are place in the incorrect areas. </a:t>
            </a:r>
          </a:p>
          <a:p>
            <a:pPr lvl="1"/>
            <a:r>
              <a:rPr lang="en-US" b="1" u="sng" dirty="0"/>
              <a:t>Solution:</a:t>
            </a:r>
            <a:r>
              <a:rPr lang="en-US" b="1" dirty="0"/>
              <a:t> </a:t>
            </a:r>
            <a:r>
              <a:rPr lang="en-US" dirty="0"/>
              <a:t>Rearrange data until it is in a format that makes sense. Keep in mind that a “value” must be a number (dollars, units, etc.) </a:t>
            </a:r>
          </a:p>
          <a:p>
            <a:pPr lvl="2"/>
            <a:r>
              <a:rPr lang="en-US" b="1" u="sng" dirty="0"/>
              <a:t>Example: </a:t>
            </a:r>
            <a:r>
              <a:rPr lang="en-US" dirty="0"/>
              <a:t>If you are looking to figure out the total sales you had for each region &amp; your data is placed in the following fields…</a:t>
            </a:r>
          </a:p>
          <a:p>
            <a:pPr lvl="3"/>
            <a:r>
              <a:rPr lang="en-US" b="1" dirty="0"/>
              <a:t>Rows: </a:t>
            </a:r>
            <a:r>
              <a:rPr lang="en-US" dirty="0"/>
              <a:t>Date </a:t>
            </a:r>
          </a:p>
          <a:p>
            <a:pPr lvl="3"/>
            <a:r>
              <a:rPr lang="en-US" b="1" dirty="0"/>
              <a:t>Columns: </a:t>
            </a:r>
            <a:r>
              <a:rPr lang="en-US" dirty="0"/>
              <a:t>Region </a:t>
            </a:r>
          </a:p>
          <a:p>
            <a:pPr lvl="3"/>
            <a:r>
              <a:rPr lang="en-US" b="1" dirty="0"/>
              <a:t>Values: </a:t>
            </a:r>
            <a:r>
              <a:rPr lang="en-US" dirty="0">
                <a:solidFill>
                  <a:srgbClr val="FF0000"/>
                </a:solidFill>
              </a:rPr>
              <a:t>Product  </a:t>
            </a:r>
          </a:p>
          <a:p>
            <a:pPr marL="1325880" lvl="5" indent="0">
              <a:buNone/>
            </a:pPr>
            <a:r>
              <a:rPr lang="en-US" i="1" dirty="0"/>
              <a:t>*Here you are placing a product where a value should be so the data will not display correctly. Instead, if you were to move product to a row or column &amp; add sales to values then this would answer the initial question. 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Duplicate Data: </a:t>
            </a:r>
          </a:p>
          <a:p>
            <a:pPr lvl="1"/>
            <a:r>
              <a:rPr lang="en-US" b="1" u="sng" dirty="0"/>
              <a:t>Challenge:</a:t>
            </a:r>
            <a:r>
              <a:rPr lang="en-US" b="1" dirty="0"/>
              <a:t> </a:t>
            </a:r>
            <a:r>
              <a:rPr lang="en-US" dirty="0"/>
              <a:t>Duplicate data can distort pivot table outputs.</a:t>
            </a:r>
          </a:p>
          <a:p>
            <a:pPr lvl="1"/>
            <a:r>
              <a:rPr lang="en-US" b="1" u="sng" dirty="0"/>
              <a:t>Solution:</a:t>
            </a:r>
            <a:r>
              <a:rPr lang="en-US" b="1" dirty="0"/>
              <a:t> </a:t>
            </a:r>
            <a:r>
              <a:rPr lang="en-US" dirty="0"/>
              <a:t>In Excel, you can use the feature “remove duplicates” to ensure data accuracy. </a:t>
            </a:r>
          </a:p>
          <a:p>
            <a:endParaRPr lang="en-US" dirty="0"/>
          </a:p>
        </p:txBody>
      </p:sp>
      <p:pic>
        <p:nvPicPr>
          <p:cNvPr id="5" name="Audio Recording Apr 10, 2025 at 7:17:21 PM">
            <a:hlinkClick r:id="" action="ppaction://media"/>
            <a:extLst>
              <a:ext uri="{FF2B5EF4-FFF2-40B4-BE49-F238E27FC236}">
                <a16:creationId xmlns:a16="http://schemas.microsoft.com/office/drawing/2014/main" id="{31990D68-9C9F-CE97-5CC3-01EEEF6E1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0612" y="203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8812" y="381000"/>
            <a:ext cx="6096000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Tips to Improve Pivot Tables - 1 of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7012" y="1828800"/>
            <a:ext cx="7162800" cy="4267199"/>
          </a:xfrm>
        </p:spPr>
        <p:txBody>
          <a:bodyPr>
            <a:noAutofit/>
          </a:bodyPr>
          <a:lstStyle/>
          <a:p>
            <a:r>
              <a:rPr lang="en-US" sz="2000" dirty="0"/>
              <a:t>When trying </a:t>
            </a:r>
            <a:r>
              <a:rPr lang="en-US" sz="2000" b="1" dirty="0"/>
              <a:t>to remove the phrase “sum of”</a:t>
            </a:r>
            <a:r>
              <a:rPr lang="en-US" sz="2000" dirty="0"/>
              <a:t> in your data set you will get an error message saying that the field name already exists. To solve for this, </a:t>
            </a:r>
            <a:r>
              <a:rPr lang="en-US" sz="2000" b="1" dirty="0"/>
              <a:t>you can add an extra space (at the beginning or end) after deleting the phrase.</a:t>
            </a:r>
          </a:p>
          <a:p>
            <a:r>
              <a:rPr lang="en-US" sz="2000" b="1" dirty="0"/>
              <a:t>Right click to sort data. </a:t>
            </a:r>
            <a:r>
              <a:rPr lang="en-US" sz="2000" dirty="0"/>
              <a:t>You can arrange values f</a:t>
            </a:r>
            <a:r>
              <a:rPr lang="en-US" sz="2000" b="1" dirty="0"/>
              <a:t>rom smallest to largest values or vice versa. </a:t>
            </a:r>
          </a:p>
          <a:p>
            <a:r>
              <a:rPr lang="en-US" sz="2000" dirty="0"/>
              <a:t>You can manually </a:t>
            </a:r>
            <a:r>
              <a:rPr lang="en-US" sz="2000" b="1" dirty="0"/>
              <a:t>change the order of your data</a:t>
            </a:r>
            <a:r>
              <a:rPr lang="en-US" sz="2000" dirty="0"/>
              <a:t>. Just click and drag the item and place it in the desired location or order. </a:t>
            </a:r>
          </a:p>
          <a:p>
            <a:r>
              <a:rPr lang="en-US" sz="2000" dirty="0"/>
              <a:t>Under </a:t>
            </a:r>
            <a:r>
              <a:rPr lang="en-US" sz="2000" b="1" dirty="0"/>
              <a:t>design</a:t>
            </a:r>
            <a:r>
              <a:rPr lang="en-US" sz="2000" dirty="0"/>
              <a:t>, you can </a:t>
            </a:r>
            <a:r>
              <a:rPr lang="en-US" sz="2000" b="1" dirty="0"/>
              <a:t>pick from various layouts</a:t>
            </a:r>
            <a:r>
              <a:rPr lang="en-US" sz="2000" dirty="0"/>
              <a:t>.</a:t>
            </a:r>
          </a:p>
          <a:p>
            <a:r>
              <a:rPr lang="en-US" sz="2000" b="1" dirty="0"/>
              <a:t>Right click the pivot table &amp; select refresh to update. </a:t>
            </a:r>
            <a:r>
              <a:rPr lang="en-US" sz="2000" dirty="0"/>
              <a:t>If new data has been added to your existing spread sheet, then this data will be reflected.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189F61-3742-F51A-5889-D408058CA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249" y="2895600"/>
            <a:ext cx="4435564" cy="167442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655954-C1CA-3149-3443-BE8A6F92B751}"/>
              </a:ext>
            </a:extLst>
          </p:cNvPr>
          <p:cNvSpPr txBox="1"/>
          <p:nvPr/>
        </p:nvSpPr>
        <p:spPr>
          <a:xfrm>
            <a:off x="8181931" y="2362200"/>
            <a:ext cx="3124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i="1" dirty="0"/>
              <a:t>Removing the phrase “Sum of”</a:t>
            </a:r>
          </a:p>
        </p:txBody>
      </p:sp>
      <p:pic>
        <p:nvPicPr>
          <p:cNvPr id="4" name="Audio Recording Apr 10, 2025 at 6:38:56 PM">
            <a:hlinkClick r:id="" action="ppaction://media"/>
            <a:extLst>
              <a:ext uri="{FF2B5EF4-FFF2-40B4-BE49-F238E27FC236}">
                <a16:creationId xmlns:a16="http://schemas.microsoft.com/office/drawing/2014/main" id="{9BE37A1C-DFFE-A85A-095D-254B9AA16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6131" y="324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2212" y="685800"/>
            <a:ext cx="4572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Resources – 1 of 1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842F5C-1804-5784-BCF5-DF9E97917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29524"/>
              </p:ext>
            </p:extLst>
          </p:nvPr>
        </p:nvGraphicFramePr>
        <p:xfrm>
          <a:off x="150812" y="1143000"/>
          <a:ext cx="1181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Audio Recording Apr 10, 2025 at 6:40:43 PM">
            <a:hlinkClick r:id="" action="ppaction://media"/>
            <a:extLst>
              <a:ext uri="{FF2B5EF4-FFF2-40B4-BE49-F238E27FC236}">
                <a16:creationId xmlns:a16="http://schemas.microsoft.com/office/drawing/2014/main" id="{42CB9D34-45A2-A1AC-B514-441066956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49012" y="330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0D5B-3527-1F45-29B5-F6DF7A67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EF41-6A65-3C1C-3AEC-2ABBC6D1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76" y="1905000"/>
            <a:ext cx="9143538" cy="4343400"/>
          </a:xfrm>
        </p:spPr>
        <p:txBody>
          <a:bodyPr>
            <a:normAutofit/>
          </a:bodyPr>
          <a:lstStyle/>
          <a:p>
            <a:r>
              <a:rPr lang="en-US" dirty="0"/>
              <a:t>This information was created &amp; presented by Sarah Gessler. </a:t>
            </a:r>
          </a:p>
          <a:p>
            <a:pPr lvl="1"/>
            <a:r>
              <a:rPr lang="en-US" dirty="0"/>
              <a:t>My Contact Information:</a:t>
            </a:r>
          </a:p>
          <a:p>
            <a:pPr lvl="2"/>
            <a:r>
              <a:rPr lang="en-US" b="1" u="sng" dirty="0"/>
              <a:t>LinkedIn Profile: </a:t>
            </a:r>
            <a:r>
              <a:rPr lang="en-US" dirty="0">
                <a:effectLst/>
                <a:hlinkClick r:id="rId2"/>
              </a:rPr>
              <a:t>www.linkedin.com/in/sarah-gessler-33606a2a5</a:t>
            </a:r>
            <a:r>
              <a:rPr lang="en-US" dirty="0">
                <a:effectLst/>
              </a:rPr>
              <a:t> </a:t>
            </a:r>
          </a:p>
          <a:p>
            <a:pPr lvl="2"/>
            <a:endParaRPr lang="en-US" dirty="0">
              <a:effectLst/>
            </a:endParaRPr>
          </a:p>
          <a:p>
            <a:r>
              <a:rPr lang="en-US" dirty="0"/>
              <a:t>Thank you, Grace LaConte (LaConte Consulting), for providing valuable feedback &amp; suggestions on materials. </a:t>
            </a:r>
          </a:p>
          <a:p>
            <a:pPr lvl="1"/>
            <a:r>
              <a:rPr lang="en-US" dirty="0"/>
              <a:t>LaConte Consulting Website &amp; Contact Information: </a:t>
            </a:r>
          </a:p>
          <a:p>
            <a:pPr lvl="2"/>
            <a:r>
              <a:rPr lang="en-US" b="1" u="sng" dirty="0">
                <a:effectLst/>
              </a:rPr>
              <a:t>LaConte Consulting Website: </a:t>
            </a:r>
            <a:r>
              <a:rPr lang="en-US" dirty="0">
                <a:effectLst/>
                <a:hlinkClick r:id="rId3"/>
              </a:rPr>
              <a:t>https://laconteconsulting.com/</a:t>
            </a:r>
            <a:endParaRPr lang="en-US" dirty="0">
              <a:effectLst/>
            </a:endParaRPr>
          </a:p>
          <a:p>
            <a:pPr lvl="2"/>
            <a:r>
              <a:rPr lang="en-US" b="1" u="sng" dirty="0">
                <a:effectLst/>
              </a:rPr>
              <a:t>LaConte Consulting Contact Information: </a:t>
            </a:r>
            <a:r>
              <a:rPr lang="en-US" dirty="0">
                <a:effectLst/>
                <a:hlinkClick r:id="rId4"/>
              </a:rPr>
              <a:t>https://laconteconsulting.com/contact/</a:t>
            </a:r>
            <a:r>
              <a:rPr lang="en-US" dirty="0">
                <a:effectLst/>
              </a:rPr>
              <a:t>  </a:t>
            </a:r>
            <a:br>
              <a:rPr lang="en-US" dirty="0">
                <a:effectLst/>
              </a:rPr>
            </a:br>
            <a:endParaRPr lang="en-US" dirty="0"/>
          </a:p>
          <a:p>
            <a:pPr marL="32004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0D4A-752F-884C-448E-9AFF8526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871" y="1236281"/>
            <a:ext cx="3072586" cy="1524000"/>
          </a:xfrm>
        </p:spPr>
        <p:txBody>
          <a:bodyPr anchor="b">
            <a:normAutofit/>
          </a:bodyPr>
          <a:lstStyle/>
          <a:p>
            <a:r>
              <a:rPr lang="en-US" dirty="0"/>
              <a:t>Does This Sound Like Your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9B45-C45F-F31B-CAD8-3149DC28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/>
          <a:p>
            <a:r>
              <a:rPr lang="en-US" b="1" dirty="0"/>
              <a:t>Despite having tried our best to organize our data, we still experience…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BD1502-BCE2-F8AE-32CE-1A9BE2D2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860947">
            <a:off x="2184953" y="2871044"/>
            <a:ext cx="1983462" cy="426686"/>
          </a:xfrm>
        </p:spPr>
        <p:txBody>
          <a:bodyPr/>
          <a:lstStyle/>
          <a:p>
            <a:r>
              <a:rPr lang="en-US" sz="1600" dirty="0"/>
              <a:t>Missed Opportunities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D1D30-3E78-6095-A7C7-3DBA1C0ED46C}"/>
              </a:ext>
            </a:extLst>
          </p:cNvPr>
          <p:cNvSpPr txBox="1">
            <a:spLocks/>
          </p:cNvSpPr>
          <p:nvPr/>
        </p:nvSpPr>
        <p:spPr>
          <a:xfrm rot="21065499">
            <a:off x="943819" y="2228938"/>
            <a:ext cx="2438400" cy="3493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Inefficient Decision-Making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540D70E-FB9A-728F-F7F3-5BB24DCBC38F}"/>
              </a:ext>
            </a:extLst>
          </p:cNvPr>
          <p:cNvSpPr txBox="1">
            <a:spLocks/>
          </p:cNvSpPr>
          <p:nvPr/>
        </p:nvSpPr>
        <p:spPr>
          <a:xfrm rot="20998755">
            <a:off x="1385728" y="3527526"/>
            <a:ext cx="2501255" cy="476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Increased Costs 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E7B9C-E821-DEDA-36CA-D723A8034B22}"/>
              </a:ext>
            </a:extLst>
          </p:cNvPr>
          <p:cNvSpPr txBox="1"/>
          <p:nvPr/>
        </p:nvSpPr>
        <p:spPr>
          <a:xfrm rot="20736087">
            <a:off x="3735418" y="3609968"/>
            <a:ext cx="244201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Customer Dissatisfaction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0A5FB-A722-CEEF-F87A-D5D300BE7E67}"/>
              </a:ext>
            </a:extLst>
          </p:cNvPr>
          <p:cNvSpPr txBox="1"/>
          <p:nvPr/>
        </p:nvSpPr>
        <p:spPr>
          <a:xfrm>
            <a:off x="3904444" y="2142452"/>
            <a:ext cx="24765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Compliance Risks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CD86B-4A40-F9BC-A098-149A2E35A008}"/>
              </a:ext>
            </a:extLst>
          </p:cNvPr>
          <p:cNvSpPr txBox="1"/>
          <p:nvPr/>
        </p:nvSpPr>
        <p:spPr>
          <a:xfrm rot="21175829">
            <a:off x="1354846" y="4639940"/>
            <a:ext cx="258853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1800" dirty="0"/>
              <a:t>Loss of Competitive Edge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65BE9-5AB6-562A-B4DB-101A86345535}"/>
              </a:ext>
            </a:extLst>
          </p:cNvPr>
          <p:cNvSpPr txBox="1"/>
          <p:nvPr/>
        </p:nvSpPr>
        <p:spPr>
          <a:xfrm>
            <a:off x="4733072" y="2899721"/>
            <a:ext cx="19834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Data Overload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FC0EF-A9D0-A64B-BB7D-0F7FE1312EAD}"/>
              </a:ext>
            </a:extLst>
          </p:cNvPr>
          <p:cNvSpPr txBox="1"/>
          <p:nvPr/>
        </p:nvSpPr>
        <p:spPr>
          <a:xfrm rot="532971">
            <a:off x="4614185" y="4498219"/>
            <a:ext cx="26195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Lost</a:t>
            </a:r>
            <a:r>
              <a:rPr lang="en-US" sz="2000" dirty="0"/>
              <a:t> </a:t>
            </a:r>
            <a:r>
              <a:rPr lang="en-US" sz="2800" dirty="0"/>
              <a:t>Insights</a:t>
            </a:r>
            <a:r>
              <a:rPr lang="en-US" sz="2000" dirty="0"/>
              <a:t>   </a:t>
            </a:r>
          </a:p>
        </p:txBody>
      </p:sp>
      <p:pic>
        <p:nvPicPr>
          <p:cNvPr id="26" name="Picture 25" descr="Arrows pointing right while one points left">
            <a:extLst>
              <a:ext uri="{FF2B5EF4-FFF2-40B4-BE49-F238E27FC236}">
                <a16:creationId xmlns:a16="http://schemas.microsoft.com/office/drawing/2014/main" id="{7950DA9B-5076-C2A1-F2EE-86E6C13DA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440" y="2821390"/>
            <a:ext cx="4298999" cy="2863200"/>
          </a:xfrm>
          <a:prstGeom prst="rect">
            <a:avLst/>
          </a:prstGeom>
        </p:spPr>
      </p:pic>
      <p:pic>
        <p:nvPicPr>
          <p:cNvPr id="9" name="Audio Recording Apr 10, 2025 at 6:48:48 PM">
            <a:hlinkClick r:id="" action="ppaction://media"/>
            <a:extLst>
              <a:ext uri="{FF2B5EF4-FFF2-40B4-BE49-F238E27FC236}">
                <a16:creationId xmlns:a16="http://schemas.microsoft.com/office/drawing/2014/main" id="{7EF53226-38C5-5498-CF91-FA15DA233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5192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DD7B5-BB67-35C5-54F2-E8E12893B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66012"/>
              </p:ext>
            </p:extLst>
          </p:nvPr>
        </p:nvGraphicFramePr>
        <p:xfrm>
          <a:off x="1446211" y="990600"/>
          <a:ext cx="9296402" cy="468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Audio Recording Apr 10, 2025 at 6:16:28 PM">
            <a:hlinkClick r:id="" action="ppaction://media"/>
            <a:extLst>
              <a:ext uri="{FF2B5EF4-FFF2-40B4-BE49-F238E27FC236}">
                <a16:creationId xmlns:a16="http://schemas.microsoft.com/office/drawing/2014/main" id="{91E96986-1F56-5216-B3A5-0D3A8682D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99812" y="30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A57F-AD22-052E-6098-F4647967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This Guide Includes: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A147A5-064F-F078-220B-23F3C4608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45069"/>
              </p:ext>
            </p:extLst>
          </p:nvPr>
        </p:nvGraphicFramePr>
        <p:xfrm>
          <a:off x="1522876" y="1905000"/>
          <a:ext cx="9143538" cy="369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5E3A79-9F19-F949-79FE-F2568875350D}"/>
              </a:ext>
            </a:extLst>
          </p:cNvPr>
          <p:cNvSpPr txBox="1"/>
          <p:nvPr/>
        </p:nvSpPr>
        <p:spPr>
          <a:xfrm>
            <a:off x="1451728" y="5641099"/>
            <a:ext cx="18473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3" name="Audio Recording Apr 10, 2025 at 6:16:57 PM">
            <a:hlinkClick r:id="" action="ppaction://media"/>
            <a:extLst>
              <a:ext uri="{FF2B5EF4-FFF2-40B4-BE49-F238E27FC236}">
                <a16:creationId xmlns:a16="http://schemas.microsoft.com/office/drawing/2014/main" id="{D2C865E5-F789-D29B-8E55-6D74519BE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99812" y="330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353D-BBB9-1DB0-1D4D-A14BD93F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694765"/>
            <a:ext cx="9143538" cy="609600"/>
          </a:xfrm>
        </p:spPr>
        <p:txBody>
          <a:bodyPr anchor="b">
            <a:normAutofit/>
          </a:bodyPr>
          <a:lstStyle/>
          <a:p>
            <a:r>
              <a:rPr lang="en-US" dirty="0"/>
              <a:t>What are Pivot Tables? 1 of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AF90-98A7-F45A-0941-03C003480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371600"/>
            <a:ext cx="10287000" cy="4872318"/>
          </a:xfrm>
        </p:spPr>
        <p:txBody>
          <a:bodyPr>
            <a:normAutofit/>
          </a:bodyPr>
          <a:lstStyle/>
          <a:p>
            <a:r>
              <a:rPr lang="en-US" sz="2000" dirty="0"/>
              <a:t>A pivot table is a </a:t>
            </a:r>
            <a:r>
              <a:rPr lang="en-US" sz="2000" b="1" dirty="0"/>
              <a:t>data visualization tool</a:t>
            </a:r>
            <a:r>
              <a:rPr lang="en-US" sz="2000" dirty="0"/>
              <a:t> that allows the user </a:t>
            </a:r>
            <a:r>
              <a:rPr lang="en-US" sz="2000" b="1" dirty="0"/>
              <a:t>to group, analyze, and summarize data to extract useful insights. </a:t>
            </a:r>
          </a:p>
          <a:p>
            <a:pPr lvl="1"/>
            <a:r>
              <a:rPr lang="en-US" sz="1800" dirty="0"/>
              <a:t>Users can easily and quickly use tables to identify trends, answer questions, compare metrics, &amp; underline outliers.  </a:t>
            </a:r>
          </a:p>
          <a:p>
            <a:pPr lvl="1"/>
            <a:r>
              <a:rPr lang="en-US" sz="1800" dirty="0"/>
              <a:t>Tables are dynamic, changing to reflect new data that is added.  </a:t>
            </a:r>
          </a:p>
          <a:p>
            <a:pPr lvl="1"/>
            <a:r>
              <a:rPr lang="en-US" sz="1800" dirty="0"/>
              <a:t>The term pivot table comes from the tool’s ability to </a:t>
            </a:r>
            <a:r>
              <a:rPr lang="en-US" sz="1800" b="1" dirty="0"/>
              <a:t>“pivot” the way data is displayed. </a:t>
            </a:r>
            <a:r>
              <a:rPr lang="en-US" sz="1800" dirty="0"/>
              <a:t>Thus, you can </a:t>
            </a:r>
            <a:r>
              <a:rPr lang="en-US" sz="1800" b="1" dirty="0"/>
              <a:t>analyze the same data from multiple perspectives </a:t>
            </a:r>
            <a:r>
              <a:rPr lang="en-US" sz="1800" dirty="0"/>
              <a:t>by changing how columns, rows, or values are shown. </a:t>
            </a:r>
          </a:p>
          <a:p>
            <a:r>
              <a:rPr lang="en-US" sz="2000" b="1" u="sng" dirty="0"/>
              <a:t>Pivot tables answer questions such as:</a:t>
            </a:r>
          </a:p>
          <a:p>
            <a:pPr lvl="1"/>
            <a:r>
              <a:rPr lang="en-US" sz="1800" dirty="0"/>
              <a:t>What time of year was customer activity the highest and lowest? </a:t>
            </a:r>
          </a:p>
          <a:p>
            <a:pPr lvl="1"/>
            <a:r>
              <a:rPr lang="en-US" sz="1800" dirty="0"/>
              <a:t>How does revenue vary across each month, quarter, and year? </a:t>
            </a:r>
          </a:p>
          <a:p>
            <a:pPr lvl="1"/>
            <a:r>
              <a:rPr lang="en-US" sz="1800" dirty="0"/>
              <a:t>Which campaign resulted in the highest sales? </a:t>
            </a:r>
          </a:p>
          <a:p>
            <a:pPr lvl="1"/>
            <a:r>
              <a:rPr lang="en-US" sz="1800" dirty="0"/>
              <a:t>How does productivity vary across each department and team? </a:t>
            </a:r>
          </a:p>
        </p:txBody>
      </p:sp>
      <p:pic>
        <p:nvPicPr>
          <p:cNvPr id="11" name="Graphic 10" descr="Table outline">
            <a:extLst>
              <a:ext uri="{FF2B5EF4-FFF2-40B4-BE49-F238E27FC236}">
                <a16:creationId xmlns:a16="http://schemas.microsoft.com/office/drawing/2014/main" id="{3BFAE936-0B96-3F6F-3E80-8E4DBF1F0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12" y="5562600"/>
            <a:ext cx="838200" cy="838200"/>
          </a:xfrm>
          <a:prstGeom prst="rect">
            <a:avLst/>
          </a:prstGeom>
        </p:spPr>
      </p:pic>
      <p:pic>
        <p:nvPicPr>
          <p:cNvPr id="13" name="Graphic 12" descr="Bar chart outline">
            <a:extLst>
              <a:ext uri="{FF2B5EF4-FFF2-40B4-BE49-F238E27FC236}">
                <a16:creationId xmlns:a16="http://schemas.microsoft.com/office/drawing/2014/main" id="{BD0AB560-2D05-2E6B-975E-0F507E777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3613" y="5482964"/>
            <a:ext cx="914400" cy="914400"/>
          </a:xfrm>
          <a:prstGeom prst="rect">
            <a:avLst/>
          </a:prstGeom>
        </p:spPr>
      </p:pic>
      <p:pic>
        <p:nvPicPr>
          <p:cNvPr id="4" name="Audio Recording Apr 10, 2025 at 6:18:10 PM">
            <a:hlinkClick r:id="" action="ppaction://media"/>
            <a:extLst>
              <a:ext uri="{FF2B5EF4-FFF2-40B4-BE49-F238E27FC236}">
                <a16:creationId xmlns:a16="http://schemas.microsoft.com/office/drawing/2014/main" id="{020A3BF6-C84B-BC95-94BA-E4AFC4E04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1352" y="2883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/>
          <a:p>
            <a:r>
              <a:rPr lang="en-US" dirty="0"/>
              <a:t>How Can Pivot Tables Help Manage Your Data? 1 of 2</a:t>
            </a:r>
          </a:p>
        </p:txBody>
      </p:sp>
      <p:pic>
        <p:nvPicPr>
          <p:cNvPr id="6" name="Picture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6F6DB51F-C487-D7C2-F4B6-2D9B1AD9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492" y="1293495"/>
            <a:ext cx="3912716" cy="402336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/>
          <a:p>
            <a:r>
              <a:rPr lang="en-US" sz="2400" dirty="0"/>
              <a:t>Pivot tables take your data from this…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8" name="Audio Recording Apr 10, 2025 at 6:46:53 PM">
            <a:hlinkClick r:id="" action="ppaction://media"/>
            <a:extLst>
              <a:ext uri="{FF2B5EF4-FFF2-40B4-BE49-F238E27FC236}">
                <a16:creationId xmlns:a16="http://schemas.microsoft.com/office/drawing/2014/main" id="{6EF62B5B-4EDF-EE27-DBD4-E5DE1EA96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9812" y="30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F6EE9-1BFA-8EE1-7AB4-46229088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A237-0E45-A551-B1F7-D140A2AF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/>
          <a:p>
            <a:r>
              <a:rPr lang="en-US" dirty="0"/>
              <a:t>How Can Pivot Tables Help Manage Your Data? 2 of 2</a:t>
            </a:r>
          </a:p>
        </p:txBody>
      </p:sp>
      <p:pic>
        <p:nvPicPr>
          <p:cNvPr id="6" name="Picture 5" descr="A table with numbers and a few dollar bills&#10;&#10;AI-generated content may be incorrect.">
            <a:extLst>
              <a:ext uri="{FF2B5EF4-FFF2-40B4-BE49-F238E27FC236}">
                <a16:creationId xmlns:a16="http://schemas.microsoft.com/office/drawing/2014/main" id="{10FDFB30-C1BA-6FE5-9803-89A77F3DC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30" y="2461527"/>
            <a:ext cx="5577840" cy="168729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44C5E9-F106-DB16-6948-2C3B8972E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/>
          <a:p>
            <a:r>
              <a:rPr lang="en-US" sz="2400" dirty="0"/>
              <a:t>…to this with just a few clicks! 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72752B3-C6CE-08E3-24BC-D87F63FE4248}"/>
              </a:ext>
            </a:extLst>
          </p:cNvPr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7" name="Audio Recording Apr 10, 2025 at 6:19:32 PM">
            <a:hlinkClick r:id="" action="ppaction://media"/>
            <a:extLst>
              <a:ext uri="{FF2B5EF4-FFF2-40B4-BE49-F238E27FC236}">
                <a16:creationId xmlns:a16="http://schemas.microsoft.com/office/drawing/2014/main" id="{DB483D93-C405-B525-6D4D-836853642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9812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3A85-0165-9AB8-48C1-0C4E2D10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85800"/>
            <a:ext cx="7315200" cy="457200"/>
          </a:xfrm>
        </p:spPr>
        <p:txBody>
          <a:bodyPr anchor="b">
            <a:noAutofit/>
          </a:bodyPr>
          <a:lstStyle/>
          <a:p>
            <a:r>
              <a:rPr lang="en-US" dirty="0"/>
              <a:t>Common Objections to Pivot Tables: 1 of 2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A748B65-2C99-4707-252D-97B47F7FD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05010"/>
              </p:ext>
            </p:extLst>
          </p:nvPr>
        </p:nvGraphicFramePr>
        <p:xfrm>
          <a:off x="303212" y="1371600"/>
          <a:ext cx="1158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Recording Apr 10, 2025 at 7:02:29 PM">
            <a:hlinkClick r:id="" action="ppaction://media"/>
            <a:extLst>
              <a:ext uri="{FF2B5EF4-FFF2-40B4-BE49-F238E27FC236}">
                <a16:creationId xmlns:a16="http://schemas.microsoft.com/office/drawing/2014/main" id="{CA7C1C3B-E959-532D-2FDB-E54811213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3383" y="279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E6B21-2698-F89F-84A3-1CC800EF8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05DF-6C09-D6AB-266F-9738966A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2" y="647700"/>
            <a:ext cx="9143538" cy="533400"/>
          </a:xfrm>
        </p:spPr>
        <p:txBody>
          <a:bodyPr anchor="b">
            <a:normAutofit/>
          </a:bodyPr>
          <a:lstStyle/>
          <a:p>
            <a:r>
              <a:rPr lang="en-US" dirty="0"/>
              <a:t>Common Objections to Pivot Tables : 2 of 2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675B48-6943-765B-BDB9-AE28B5357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69763"/>
              </p:ext>
            </p:extLst>
          </p:nvPr>
        </p:nvGraphicFramePr>
        <p:xfrm>
          <a:off x="455612" y="1231232"/>
          <a:ext cx="112776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Apr 10, 2025 at 7:06:30 PM">
            <a:hlinkClick r:id="" action="ppaction://media"/>
            <a:extLst>
              <a:ext uri="{FF2B5EF4-FFF2-40B4-BE49-F238E27FC236}">
                <a16:creationId xmlns:a16="http://schemas.microsoft.com/office/drawing/2014/main" id="{2A87E376-F0A3-54BD-4046-2D69B1061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5550" y="3145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planning overview presentation</Template>
  <TotalTime>38031</TotalTime>
  <Words>1890</Words>
  <Application>Microsoft Macintosh PowerPoint</Application>
  <PresentationFormat>Custom</PresentationFormat>
  <Paragraphs>152</Paragraphs>
  <Slides>19</Slides>
  <Notes>13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Project planning overview presentation</vt:lpstr>
      <vt:lpstr>Master Your Data: The Easy Guide to Better Insights</vt:lpstr>
      <vt:lpstr>Does This Sound Like Your Business?</vt:lpstr>
      <vt:lpstr>PowerPoint Presentation</vt:lpstr>
      <vt:lpstr>This Guide Includes: </vt:lpstr>
      <vt:lpstr>What are Pivot Tables? 1 of 1 </vt:lpstr>
      <vt:lpstr>How Can Pivot Tables Help Manage Your Data? 1 of 2</vt:lpstr>
      <vt:lpstr>How Can Pivot Tables Help Manage Your Data? 2 of 2</vt:lpstr>
      <vt:lpstr>Common Objections to Pivot Tables: 1 of 2 </vt:lpstr>
      <vt:lpstr>Common Objections to Pivot Tables : 2 of 2 </vt:lpstr>
      <vt:lpstr>How To Create Pivot Tables in Excel: 1 of 3  </vt:lpstr>
      <vt:lpstr>How To Create Pivot Tables in Excel: 2 of 3  </vt:lpstr>
      <vt:lpstr>How To Create Pivot Tables in Excel: 3 of 3  </vt:lpstr>
      <vt:lpstr>How To Create Pivot Tables in Excel: Example - 1 of 2</vt:lpstr>
      <vt:lpstr>How To Create Pivot Tables in Excel: Example – 2 of 2</vt:lpstr>
      <vt:lpstr>The Benefits &amp; Limitations of Pivot Tables – 1 of 1</vt:lpstr>
      <vt:lpstr>Common Challenges with Pivot Tables &amp; How to Overcome Them – 1 of 1</vt:lpstr>
      <vt:lpstr>Tips to Improve Pivot Tables - 1 of 1</vt:lpstr>
      <vt:lpstr>Additional Resources – 1 of 1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Gessler, Sarah</dc:creator>
  <cp:lastModifiedBy>Gessler, Sarah</cp:lastModifiedBy>
  <cp:revision>2</cp:revision>
  <cp:lastPrinted>2025-04-09T01:51:16Z</cp:lastPrinted>
  <dcterms:created xsi:type="dcterms:W3CDTF">2025-03-16T23:17:14Z</dcterms:created>
  <dcterms:modified xsi:type="dcterms:W3CDTF">2025-04-17T20:12:09Z</dcterms:modified>
</cp:coreProperties>
</file>